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285" r:id="rId5"/>
    <p:sldId id="279" r:id="rId6"/>
    <p:sldId id="283" r:id="rId7"/>
    <p:sldId id="289" r:id="rId8"/>
    <p:sldId id="280" r:id="rId9"/>
    <p:sldId id="282" r:id="rId10"/>
    <p:sldId id="297" r:id="rId11"/>
    <p:sldId id="290" r:id="rId12"/>
    <p:sldId id="292" r:id="rId13"/>
    <p:sldId id="303" r:id="rId14"/>
    <p:sldId id="301" r:id="rId15"/>
    <p:sldId id="304" r:id="rId16"/>
    <p:sldId id="294" r:id="rId17"/>
    <p:sldId id="295" r:id="rId18"/>
    <p:sldId id="296" r:id="rId19"/>
    <p:sldId id="287" r:id="rId20"/>
    <p:sldId id="293" r:id="rId21"/>
    <p:sldId id="288"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718" autoAdjust="0"/>
  </p:normalViewPr>
  <p:slideViewPr>
    <p:cSldViewPr>
      <p:cViewPr varScale="1">
        <p:scale>
          <a:sx n="93" d="100"/>
          <a:sy n="93" d="100"/>
        </p:scale>
        <p:origin x="204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'Inputs--Net Stacked Distr.'!$P$3</c:f>
              <c:strCache>
                <c:ptCount val="1"/>
                <c:pt idx="0">
                  <c:v>Neither agree nor disagree</c:v>
                </c:pt>
              </c:strCache>
            </c:strRef>
          </c:tx>
          <c:spPr>
            <a:solidFill>
              <a:schemeClr val="bg1"/>
            </a:solidFill>
            <a:ln>
              <a:solidFill>
                <a:sysClr val="window" lastClr="FFFFFF"/>
              </a:solidFill>
            </a:ln>
            <a:effectLst>
              <a:outerShdw blurRad="50800" dist="38100" dir="2700000" algn="tl" rotWithShape="0">
                <a:prstClr val="black">
                  <a:alpha val="40000"/>
                </a:prstClr>
              </a:outerShdw>
            </a:effectLst>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Distr.'!$P$12:$P$17</c:f>
              <c:numCache>
                <c:formatCode>0.00%</c:formatCode>
                <c:ptCount val="6"/>
                <c:pt idx="0">
                  <c:v>0.1</c:v>
                </c:pt>
                <c:pt idx="1">
                  <c:v>7.7419354838709681E-2</c:v>
                </c:pt>
                <c:pt idx="2">
                  <c:v>9.4771241830065356E-2</c:v>
                </c:pt>
                <c:pt idx="3">
                  <c:v>0.1038961038961039</c:v>
                </c:pt>
                <c:pt idx="4">
                  <c:v>3.870967741935484E-2</c:v>
                </c:pt>
                <c:pt idx="5">
                  <c:v>3.5483870967741936E-2</c:v>
                </c:pt>
              </c:numCache>
            </c:numRef>
          </c:val>
        </c:ser>
        <c:ser>
          <c:idx val="1"/>
          <c:order val="1"/>
          <c:tx>
            <c:strRef>
              <c:f>'Inputs--Net Stacked Distr.'!$Q$3</c:f>
              <c:strCache>
                <c:ptCount val="1"/>
                <c:pt idx="0">
                  <c:v>Somewhat agree</c:v>
                </c:pt>
              </c:strCache>
            </c:strRef>
          </c:tx>
          <c:spPr>
            <a:solidFill>
              <a:srgbClr val="6FA7B6"/>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dLbls>
            <c:numFmt formatCode="0.0%" sourceLinked="0"/>
            <c:spPr>
              <a:noFill/>
            </c:spPr>
            <c:txPr>
              <a:bodyPr/>
              <a:lstStyle/>
              <a:p>
                <a:pPr>
                  <a:defRPr sz="800" b="0">
                    <a:solidFill>
                      <a:schemeClr val="bg1"/>
                    </a:solidFill>
                    <a:latin typeface="Century Gothic"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Distr.'!$Q$12:$Q$17</c:f>
              <c:numCache>
                <c:formatCode>0.00%</c:formatCode>
                <c:ptCount val="6"/>
                <c:pt idx="0">
                  <c:v>0.32903225806451614</c:v>
                </c:pt>
                <c:pt idx="1">
                  <c:v>0.41935483870967744</c:v>
                </c:pt>
                <c:pt idx="2">
                  <c:v>0.49019607843137253</c:v>
                </c:pt>
                <c:pt idx="3">
                  <c:v>0.40909090909090912</c:v>
                </c:pt>
                <c:pt idx="4">
                  <c:v>0.50322580645161286</c:v>
                </c:pt>
                <c:pt idx="5">
                  <c:v>0.49677419354838709</c:v>
                </c:pt>
              </c:numCache>
            </c:numRef>
          </c:val>
        </c:ser>
        <c:ser>
          <c:idx val="2"/>
          <c:order val="2"/>
          <c:tx>
            <c:strRef>
              <c:f>'Inputs--Net Stacked Distr.'!$R$3</c:f>
              <c:strCache>
                <c:ptCount val="1"/>
                <c:pt idx="0">
                  <c:v>Strongly Agree</c:v>
                </c:pt>
              </c:strCache>
            </c:strRef>
          </c:tx>
          <c:spPr>
            <a:solidFill>
              <a:srgbClr val="1481A0"/>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dLbls>
            <c:numFmt formatCode="0.0%" sourceLinked="0"/>
            <c:spPr>
              <a:noFill/>
              <a:ln>
                <a:noFill/>
              </a:ln>
              <a:effectLst/>
            </c:spPr>
            <c:txPr>
              <a:bodyPr/>
              <a:lstStyle/>
              <a:p>
                <a:pPr>
                  <a:defRPr sz="800" b="0">
                    <a:solidFill>
                      <a:schemeClr val="bg1"/>
                    </a:solidFill>
                    <a:latin typeface="Century Gothic"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Distr.'!$R$12:$R$17</c:f>
              <c:numCache>
                <c:formatCode>0.00%</c:formatCode>
                <c:ptCount val="6"/>
                <c:pt idx="0">
                  <c:v>0.37419354838709679</c:v>
                </c:pt>
                <c:pt idx="1">
                  <c:v>0.37419354838709679</c:v>
                </c:pt>
                <c:pt idx="2">
                  <c:v>0.27450980392156865</c:v>
                </c:pt>
                <c:pt idx="3">
                  <c:v>0.2857142857142857</c:v>
                </c:pt>
                <c:pt idx="4">
                  <c:v>0.36774193548387096</c:v>
                </c:pt>
                <c:pt idx="5">
                  <c:v>0.38064516129032255</c:v>
                </c:pt>
              </c:numCache>
            </c:numRef>
          </c:val>
        </c:ser>
        <c:ser>
          <c:idx val="3"/>
          <c:order val="3"/>
          <c:tx>
            <c:strRef>
              <c:f>'Inputs--Net Stacked Distr.'!$S$3</c:f>
              <c:strCache>
                <c:ptCount val="1"/>
              </c:strCache>
            </c:strRef>
          </c:tx>
          <c:spPr>
            <a:solidFill>
              <a:srgbClr val="FFFFFF"/>
            </a:solidFill>
            <a:ln>
              <a:solidFill>
                <a:sysClr val="window" lastClr="FFFFFF"/>
              </a:solidFill>
            </a:ln>
            <a:effectLst>
              <a:outerShdw blurRad="50800" dist="38100" dir="2700000" algn="tl" rotWithShape="0">
                <a:prstClr val="black">
                  <a:alpha val="40000"/>
                </a:prstClr>
              </a:outerShdw>
            </a:effectLst>
          </c:spPr>
          <c:invertIfNegative val="0"/>
          <c:dLbls>
            <c:dLbl>
              <c:idx val="0"/>
              <c:tx>
                <c:rich>
                  <a:bodyPr/>
                  <a:lstStyle/>
                  <a:p>
                    <a:pPr>
                      <a:defRPr sz="900"/>
                    </a:pPr>
                    <a:r>
                      <a:rPr lang="en-US" sz="900" dirty="0"/>
                      <a:t>     </a:t>
                    </a:r>
                    <a:r>
                      <a:rPr lang="en-US" sz="900" dirty="0" smtClean="0"/>
                      <a:t>20.0</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pPr>
                      <a:defRPr sz="900"/>
                    </a:pPr>
                    <a:r>
                      <a:rPr lang="en-US" sz="900" dirty="0"/>
                      <a:t>     </a:t>
                    </a:r>
                    <a:r>
                      <a:rPr lang="en-US" sz="900" dirty="0" smtClean="0"/>
                      <a:t>15.5</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a:t>      </a:t>
                    </a:r>
                    <a:r>
                      <a:rPr lang="en-US" dirty="0" smtClean="0"/>
                      <a:t>9.0</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pPr>
                      <a:defRPr sz="900"/>
                    </a:pPr>
                    <a:r>
                      <a:rPr lang="en-US" sz="900" dirty="0"/>
                      <a:t>     </a:t>
                    </a:r>
                    <a:r>
                      <a:rPr lang="en-US" sz="900" dirty="0" smtClean="0"/>
                      <a:t>20.8</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pPr>
                      <a:defRPr sz="400"/>
                    </a:pPr>
                    <a:r>
                      <a:rPr lang="en-US" sz="400" dirty="0"/>
                      <a:t>    </a:t>
                    </a:r>
                    <a:r>
                      <a:rPr lang="en-US" sz="400" dirty="0" smtClean="0"/>
                      <a:t>7.7</a:t>
                    </a:r>
                    <a:r>
                      <a:rPr lang="en-US" sz="400" dirty="0"/>
                      <a:t>%</a:t>
                    </a:r>
                  </a:p>
                </c:rich>
              </c:tx>
              <c:spPr/>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pPr>
                      <a:defRPr sz="400"/>
                    </a:pPr>
                    <a:r>
                      <a:rPr lang="en-US" sz="400"/>
                      <a:t>       7.1%</a:t>
                    </a:r>
                  </a:p>
                </c:rich>
              </c:tx>
              <c:sp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Distr.'!$S$12:$S$17</c:f>
              <c:numCache>
                <c:formatCode>0.00%</c:formatCode>
                <c:ptCount val="6"/>
                <c:pt idx="0">
                  <c:v>-0.1</c:v>
                </c:pt>
                <c:pt idx="1">
                  <c:v>-7.7419354838709681E-2</c:v>
                </c:pt>
                <c:pt idx="2">
                  <c:v>-9.4771241830065356E-2</c:v>
                </c:pt>
                <c:pt idx="3">
                  <c:v>-0.1038961038961039</c:v>
                </c:pt>
                <c:pt idx="4">
                  <c:v>-3.870967741935484E-2</c:v>
                </c:pt>
                <c:pt idx="5">
                  <c:v>-3.5483870967741936E-2</c:v>
                </c:pt>
              </c:numCache>
            </c:numRef>
          </c:val>
        </c:ser>
        <c:ser>
          <c:idx val="4"/>
          <c:order val="4"/>
          <c:tx>
            <c:strRef>
              <c:f>'Inputs--Net Stacked Distr.'!$T$3</c:f>
              <c:strCache>
                <c:ptCount val="1"/>
                <c:pt idx="0">
                  <c:v>Somewhat disagree</c:v>
                </c:pt>
              </c:strCache>
            </c:strRef>
          </c:tx>
          <c:spPr>
            <a:solidFill>
              <a:sysClr val="window" lastClr="FFFFFF">
                <a:lumMod val="65000"/>
              </a:sysClr>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Distr.'!$T$12:$T$17</c:f>
              <c:numCache>
                <c:formatCode>0.00%</c:formatCode>
                <c:ptCount val="6"/>
                <c:pt idx="0">
                  <c:v>-4.5161290322580643E-2</c:v>
                </c:pt>
                <c:pt idx="1">
                  <c:v>-2.5806451612903226E-2</c:v>
                </c:pt>
                <c:pt idx="2">
                  <c:v>-2.6143790849673203E-2</c:v>
                </c:pt>
                <c:pt idx="3">
                  <c:v>-6.4935064935064929E-2</c:v>
                </c:pt>
                <c:pt idx="4">
                  <c:v>-1.935483870967742E-2</c:v>
                </c:pt>
                <c:pt idx="5">
                  <c:v>-1.935483870967742E-2</c:v>
                </c:pt>
              </c:numCache>
            </c:numRef>
          </c:val>
        </c:ser>
        <c:ser>
          <c:idx val="5"/>
          <c:order val="5"/>
          <c:tx>
            <c:strRef>
              <c:f>'Inputs--Net Stacked Distr.'!$U$3</c:f>
              <c:strCache>
                <c:ptCount val="1"/>
                <c:pt idx="0">
                  <c:v>Strongly disagree</c:v>
                </c:pt>
              </c:strCache>
            </c:strRef>
          </c:tx>
          <c:spPr>
            <a:solidFill>
              <a:schemeClr val="tx1">
                <a:lumMod val="65000"/>
                <a:lumOff val="35000"/>
              </a:schemeClr>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Distr.'!$U$12:$U$17</c:f>
              <c:numCache>
                <c:formatCode>0.00%</c:formatCode>
                <c:ptCount val="6"/>
                <c:pt idx="0">
                  <c:v>-5.1612903225806452E-2</c:v>
                </c:pt>
                <c:pt idx="1">
                  <c:v>-2.5806451612903226E-2</c:v>
                </c:pt>
                <c:pt idx="2">
                  <c:v>-1.9607843137254902E-2</c:v>
                </c:pt>
                <c:pt idx="3">
                  <c:v>-3.2467532467532464E-2</c:v>
                </c:pt>
                <c:pt idx="4">
                  <c:v>-3.2258064516129031E-2</c:v>
                </c:pt>
                <c:pt idx="5">
                  <c:v>-3.2258064516129031E-2</c:v>
                </c:pt>
              </c:numCache>
            </c:numRef>
          </c:val>
        </c:ser>
        <c:dLbls>
          <c:showLegendKey val="0"/>
          <c:showVal val="0"/>
          <c:showCatName val="0"/>
          <c:showSerName val="0"/>
          <c:showPercent val="0"/>
          <c:showBubbleSize val="0"/>
        </c:dLbls>
        <c:gapWidth val="100"/>
        <c:overlap val="100"/>
        <c:axId val="328613640"/>
        <c:axId val="328163104"/>
      </c:barChart>
      <c:catAx>
        <c:axId val="328613640"/>
        <c:scaling>
          <c:orientation val="minMax"/>
        </c:scaling>
        <c:delete val="1"/>
        <c:axPos val="l"/>
        <c:numFmt formatCode="General" sourceLinked="0"/>
        <c:majorTickMark val="out"/>
        <c:minorTickMark val="none"/>
        <c:tickLblPos val="nextTo"/>
        <c:crossAx val="328163104"/>
        <c:crosses val="autoZero"/>
        <c:auto val="1"/>
        <c:lblAlgn val="ctr"/>
        <c:lblOffset val="100"/>
        <c:noMultiLvlLbl val="0"/>
      </c:catAx>
      <c:valAx>
        <c:axId val="328163104"/>
        <c:scaling>
          <c:orientation val="minMax"/>
          <c:max val="1"/>
          <c:min val="-0.30000000000000004"/>
        </c:scaling>
        <c:delete val="0"/>
        <c:axPos val="b"/>
        <c:majorGridlines>
          <c:spPr>
            <a:ln w="3175">
              <a:solidFill>
                <a:sysClr val="window" lastClr="FFFFFF">
                  <a:lumMod val="95000"/>
                </a:sysClr>
              </a:solidFill>
            </a:ln>
          </c:spPr>
        </c:majorGridlines>
        <c:numFmt formatCode="0%" sourceLinked="1"/>
        <c:majorTickMark val="out"/>
        <c:minorTickMark val="none"/>
        <c:tickLblPos val="nextTo"/>
        <c:txPr>
          <a:bodyPr/>
          <a:lstStyle/>
          <a:p>
            <a:pPr>
              <a:defRPr sz="600">
                <a:solidFill>
                  <a:schemeClr val="bg1">
                    <a:lumMod val="75000"/>
                  </a:schemeClr>
                </a:solidFill>
                <a:latin typeface="+mn-lt"/>
              </a:defRPr>
            </a:pPr>
            <a:endParaRPr lang="en-US"/>
          </a:p>
        </c:txPr>
        <c:crossAx val="328613640"/>
        <c:crosses val="autoZero"/>
        <c:crossBetween val="between"/>
        <c:majorUnit val="0.1"/>
      </c:valAx>
      <c:spPr>
        <a:no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7A0BA-E136-42E6-A436-300D9A6519EC}" type="datetimeFigureOut">
              <a:rPr lang="en-US" smtClean="0"/>
              <a:t>12/8/2015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622AA-39BB-4F4E-A320-3168A59BFECC}" type="slidenum">
              <a:rPr lang="en-US" smtClean="0"/>
              <a:t>‹#›</a:t>
            </a:fld>
            <a:endParaRPr lang="en-US" dirty="0"/>
          </a:p>
        </p:txBody>
      </p:sp>
    </p:spTree>
    <p:extLst>
      <p:ext uri="{BB962C8B-B14F-4D97-AF65-F5344CB8AC3E}">
        <p14:creationId xmlns:p14="http://schemas.microsoft.com/office/powerpoint/2010/main" val="159771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presentation to educate your fellow faculty</a:t>
            </a:r>
            <a:r>
              <a:rPr lang="en-US" baseline="0" dirty="0" smtClean="0"/>
              <a:t> and staff, as well as parents, about the value of Microsoft Office Specialist certification. </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a:t>
            </a:fld>
            <a:endParaRPr lang="en-US" dirty="0"/>
          </a:p>
        </p:txBody>
      </p:sp>
    </p:spTree>
    <p:extLst>
      <p:ext uri="{BB962C8B-B14F-4D97-AF65-F5344CB8AC3E}">
        <p14:creationId xmlns:p14="http://schemas.microsoft.com/office/powerpoint/2010/main" val="133834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Details</a:t>
            </a:r>
            <a:r>
              <a:rPr lang="en-US" baseline="0" dirty="0" smtClean="0"/>
              <a:t> for the 2016 World Championship to be communicated around October/November Next year, even if a student earns a certification in an application, they can retake the exam over and over again to improve their score/time</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13</a:t>
            </a:fld>
            <a:endParaRPr lang="en-US" dirty="0"/>
          </a:p>
        </p:txBody>
      </p:sp>
    </p:spTree>
    <p:extLst>
      <p:ext uri="{BB962C8B-B14F-4D97-AF65-F5344CB8AC3E}">
        <p14:creationId xmlns:p14="http://schemas.microsoft.com/office/powerpoint/2010/main" val="31086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to become a MOS Master have</a:t>
            </a:r>
            <a:r>
              <a:rPr lang="en-US" baseline="0" dirty="0" smtClean="0"/>
              <a:t> recently changed. Please visit www.Certiport.com/MOS for the most recent updates and an explanation of each of the MOS Master Exam Tracks.</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15</a:t>
            </a:fld>
            <a:endParaRPr lang="en-US" dirty="0"/>
          </a:p>
        </p:txBody>
      </p:sp>
    </p:spTree>
    <p:extLst>
      <p:ext uri="{BB962C8B-B14F-4D97-AF65-F5344CB8AC3E}">
        <p14:creationId xmlns:p14="http://schemas.microsoft.com/office/powerpoint/2010/main" val="114736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just take my word,</a:t>
            </a:r>
            <a:r>
              <a:rPr lang="en-US" baseline="0" dirty="0" smtClean="0"/>
              <a:t> here are some examples of “real stories” from students around the US on how earning a certification helped them. You can submit your story also through “My MOS Story”. </a:t>
            </a:r>
            <a:endParaRPr lang="en-US" dirty="0"/>
          </a:p>
        </p:txBody>
      </p:sp>
      <p:sp>
        <p:nvSpPr>
          <p:cNvPr id="4" name="Slide Number Placeholder 3"/>
          <p:cNvSpPr>
            <a:spLocks noGrp="1"/>
          </p:cNvSpPr>
          <p:nvPr>
            <p:ph type="sldNum" sz="quarter" idx="10"/>
          </p:nvPr>
        </p:nvSpPr>
        <p:spPr/>
        <p:txBody>
          <a:bodyPr/>
          <a:lstStyle/>
          <a:p>
            <a:fld id="{F660AA3D-7A19-4EB8-9826-E9EB12113AAB}" type="slidenum">
              <a:rPr lang="en-US" smtClean="0"/>
              <a:t>16</a:t>
            </a:fld>
            <a:endParaRPr lang="en-US" dirty="0"/>
          </a:p>
        </p:txBody>
      </p:sp>
    </p:spTree>
    <p:extLst>
      <p:ext uri="{BB962C8B-B14F-4D97-AF65-F5344CB8AC3E}">
        <p14:creationId xmlns:p14="http://schemas.microsoft.com/office/powerpoint/2010/main" val="176050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0AA3D-7A19-4EB8-9826-E9EB12113AAB}" type="slidenum">
              <a:rPr lang="en-US" smtClean="0"/>
              <a:t>17</a:t>
            </a:fld>
            <a:endParaRPr lang="en-US" dirty="0"/>
          </a:p>
        </p:txBody>
      </p:sp>
    </p:spTree>
    <p:extLst>
      <p:ext uri="{BB962C8B-B14F-4D97-AF65-F5344CB8AC3E}">
        <p14:creationId xmlns:p14="http://schemas.microsoft.com/office/powerpoint/2010/main" val="91848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 your Certificate – add to your resume – be proud</a:t>
            </a:r>
            <a:r>
              <a:rPr lang="en-US" baseline="0" dirty="0" smtClean="0"/>
              <a:t> of what you have accomplished – be the one to help others!!!</a:t>
            </a:r>
            <a:endParaRPr lang="en-US" dirty="0"/>
          </a:p>
        </p:txBody>
      </p:sp>
      <p:sp>
        <p:nvSpPr>
          <p:cNvPr id="4" name="Slide Number Placeholder 3"/>
          <p:cNvSpPr>
            <a:spLocks noGrp="1"/>
          </p:cNvSpPr>
          <p:nvPr>
            <p:ph type="sldNum" sz="quarter" idx="10"/>
          </p:nvPr>
        </p:nvSpPr>
        <p:spPr/>
        <p:txBody>
          <a:bodyPr/>
          <a:lstStyle/>
          <a:p>
            <a:fld id="{1C7BD3B4-A3E8-4EB3-94BF-AAD91DB87941}" type="slidenum">
              <a:rPr lang="en-US" smtClean="0"/>
              <a:t>19</a:t>
            </a:fld>
            <a:endParaRPr lang="en-US" dirty="0"/>
          </a:p>
        </p:txBody>
      </p:sp>
    </p:spTree>
    <p:extLst>
      <p:ext uri="{BB962C8B-B14F-4D97-AF65-F5344CB8AC3E}">
        <p14:creationId xmlns:p14="http://schemas.microsoft.com/office/powerpoint/2010/main" val="216068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a:t>
            </a:r>
            <a:r>
              <a:rPr lang="en-US" baseline="0" dirty="0" smtClean="0"/>
              <a:t> certification gives you tools to build a brighter future</a:t>
            </a:r>
          </a:p>
          <a:p>
            <a:r>
              <a:rPr lang="en-US" baseline="0" dirty="0" smtClean="0"/>
              <a:t>It’s not just another test, it is a credential that adds credibility to your knowledge of the Office applications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12/8/2015 12:53 PM</a:t>
            </a:fld>
            <a:endParaRPr lang="en-US" dirty="0"/>
          </a:p>
        </p:txBody>
      </p:sp>
      <p:sp>
        <p:nvSpPr>
          <p:cNvPr id="6" name="Footer Placeholder 5"/>
          <p:cNvSpPr>
            <a:spLocks noGrp="1"/>
          </p:cNvSpPr>
          <p:nvPr>
            <p:ph type="ftr" sz="quarter" idx="12"/>
          </p:nvPr>
        </p:nvSpPr>
        <p:spPr>
          <a:xfrm>
            <a:off x="0" y="8685214"/>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4"/>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2658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Common</a:t>
            </a:r>
            <a:r>
              <a:rPr lang="en-US" baseline="0" dirty="0" smtClean="0"/>
              <a:t> certifications are among the specialist series where a student passes a core exam in a particular certification. They earn a certification in the particular application. Students who seek a higher level, may want to explore the expert level in Word or Excel or even advance to become a Master.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Challenge your students – create a special award for those who reach the Master Certificate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A9B05A-0CA2-4F64-8514-485DBADC37F8}" type="slidenum">
              <a:rPr lang="en-US" smtClean="0"/>
              <a:pPr>
                <a:defRPr/>
              </a:pPr>
              <a:t>3</a:t>
            </a:fld>
            <a:endParaRPr lang="en-US" dirty="0"/>
          </a:p>
        </p:txBody>
      </p:sp>
    </p:spTree>
    <p:extLst>
      <p:ext uri="{BB962C8B-B14F-4D97-AF65-F5344CB8AC3E}">
        <p14:creationId xmlns:p14="http://schemas.microsoft.com/office/powerpoint/2010/main" val="5472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pPr defTabSz="914295">
              <a:defRPr/>
            </a:pPr>
            <a:r>
              <a:rPr lang="en-US" sz="1000" dirty="0" smtClean="0">
                <a:latin typeface="Segoe UI" pitchFamily="34" charset="0"/>
                <a:ea typeface="Segoe UI" pitchFamily="34" charset="0"/>
                <a:cs typeface="Segoe UI" pitchFamily="34" charset="0"/>
              </a:rPr>
              <a:t>Surveys</a:t>
            </a:r>
            <a:r>
              <a:rPr lang="en-US" sz="1000" baseline="0" dirty="0" smtClean="0">
                <a:latin typeface="Segoe UI" pitchFamily="34" charset="0"/>
                <a:ea typeface="Segoe UI" pitchFamily="34" charset="0"/>
                <a:cs typeface="Segoe UI" pitchFamily="34" charset="0"/>
              </a:rPr>
              <a:t> that have been conducted over the years confirm that a certification adds weight to job applications. </a:t>
            </a:r>
          </a:p>
          <a:p>
            <a:pPr defTabSz="914295">
              <a:defRPr/>
            </a:pPr>
            <a:endParaRPr lang="en-US" sz="1000" baseline="0" dirty="0" smtClean="0">
              <a:latin typeface="Segoe UI" pitchFamily="34" charset="0"/>
              <a:ea typeface="Segoe UI" pitchFamily="34" charset="0"/>
              <a:cs typeface="Segoe UI" pitchFamily="34" charset="0"/>
            </a:endParaRPr>
          </a:p>
          <a:p>
            <a:pPr defTabSz="914295">
              <a:defRPr/>
            </a:pPr>
            <a:r>
              <a:rPr lang="en-US" sz="1000" baseline="0" dirty="0" smtClean="0">
                <a:latin typeface="Segoe UI" pitchFamily="34" charset="0"/>
                <a:ea typeface="Segoe UI" pitchFamily="34" charset="0"/>
                <a:cs typeface="Segoe UI" pitchFamily="34" charset="0"/>
              </a:rPr>
              <a:t>A story that was conveyed to me by Certiport:  A small business woman conducted interviews for a job which required a knowledge-base of Word and PowerPoint. The person she interviewed stated that she was proficient in both Word and PowerPoint. This person was hired based on her interview response. She was let go few weeks later due to her lack of skill in Word and PowerPoint. After that experience, this small business woman will only hire someone with a Microsoft Office Specialist certification.  </a:t>
            </a:r>
            <a:endParaRPr lang="en-US" sz="1000"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DF7FCEB9-344D-41F2-A86F-E818B6AA8FE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328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International Data Corporation (IDC) is an American market research, analysis and advisory firm specializing in information technology, telecommunications, and consumer technology. </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5</a:t>
            </a:fld>
            <a:endParaRPr lang="en-US" dirty="0"/>
          </a:p>
        </p:txBody>
      </p:sp>
    </p:spTree>
    <p:extLst>
      <p:ext uri="{BB962C8B-B14F-4D97-AF65-F5344CB8AC3E}">
        <p14:creationId xmlns:p14="http://schemas.microsoft.com/office/powerpoint/2010/main" val="209156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6</a:t>
            </a:fld>
            <a:endParaRPr lang="en-US" dirty="0"/>
          </a:p>
        </p:txBody>
      </p:sp>
    </p:spTree>
    <p:extLst>
      <p:ext uri="{BB962C8B-B14F-4D97-AF65-F5344CB8AC3E}">
        <p14:creationId xmlns:p14="http://schemas.microsoft.com/office/powerpoint/2010/main" val="110118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report released Thursday by Burning Glass Technologies, a labor-market analysis firm that reviewed millions of job postings to understand which skills companies expect workers to have. The report focuses on middle-skill jobs – roles that require a high school diploma but not necessarily a college degree.</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7</a:t>
            </a:fld>
            <a:endParaRPr lang="en-US" dirty="0"/>
          </a:p>
        </p:txBody>
      </p:sp>
    </p:spTree>
    <p:extLst>
      <p:ext uri="{BB962C8B-B14F-4D97-AF65-F5344CB8AC3E}">
        <p14:creationId xmlns:p14="http://schemas.microsoft.com/office/powerpoint/2010/main" val="377016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a:t>
            </a:r>
            <a:r>
              <a:rPr lang="en-US" baseline="0" dirty="0" smtClean="0"/>
              <a:t> your future job role or career path, Microsoft Office will be a key skill set for initial career placement and future career advancement. </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8</a:t>
            </a:fld>
            <a:endParaRPr lang="en-US" dirty="0"/>
          </a:p>
        </p:txBody>
      </p:sp>
    </p:spTree>
    <p:extLst>
      <p:ext uri="{BB962C8B-B14F-4D97-AF65-F5344CB8AC3E}">
        <p14:creationId xmlns:p14="http://schemas.microsoft.com/office/powerpoint/2010/main" val="1328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any job board (Example: www.indeed.com) and</a:t>
            </a:r>
            <a:r>
              <a:rPr lang="en-US" baseline="0" dirty="0" smtClean="0"/>
              <a:t> </a:t>
            </a:r>
            <a:r>
              <a:rPr lang="en-US" dirty="0" smtClean="0"/>
              <a:t>filter</a:t>
            </a:r>
            <a:r>
              <a:rPr lang="en-US" baseline="0" dirty="0" smtClean="0"/>
              <a:t> by Microsoft Office –see how many jobs require proficiency in Microsoft Office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9</a:t>
            </a:fld>
            <a:endParaRPr lang="en-US" dirty="0"/>
          </a:p>
        </p:txBody>
      </p:sp>
    </p:spTree>
    <p:extLst>
      <p:ext uri="{BB962C8B-B14F-4D97-AF65-F5344CB8AC3E}">
        <p14:creationId xmlns:p14="http://schemas.microsoft.com/office/powerpoint/2010/main" val="2138835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2" name="Picture 1" descr="2014-Preso-Cover-StandardSize-notex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8000"/>
          </a:xfrm>
          <a:prstGeom prst="rect">
            <a:avLst/>
          </a:prstGeom>
        </p:spPr>
      </p:pic>
      <p:sp>
        <p:nvSpPr>
          <p:cNvPr id="7" name="Text Placeholder 3"/>
          <p:cNvSpPr txBox="1">
            <a:spLocks/>
          </p:cNvSpPr>
          <p:nvPr/>
        </p:nvSpPr>
        <p:spPr>
          <a:xfrm>
            <a:off x="473561" y="1495404"/>
            <a:ext cx="3315853" cy="916941"/>
          </a:xfrm>
          <a:prstGeom prst="rect">
            <a:avLst/>
          </a:prstGeom>
        </p:spPr>
        <p:txBody>
          <a:bodyPr t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kern="1200" baseline="0">
                <a:solidFill>
                  <a:srgbClr val="FFFFFF"/>
                </a:solidFill>
                <a:latin typeface="Segoe Light"/>
                <a:ea typeface="+mn-ea"/>
                <a:cs typeface="Segoe Light"/>
              </a:defRPr>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mn-lt"/>
                <a:ea typeface="+mn-ea"/>
                <a:cs typeface="+mn-cs"/>
              </a:defRPr>
            </a:lvl2pPr>
            <a:lvl3pPr marL="914400" marR="0" indent="0" algn="l" defTabSz="914400"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mn-lt"/>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900" kern="1200">
                <a:solidFill>
                  <a:schemeClr val="tx1"/>
                </a:solidFill>
                <a:latin typeface="+mn-lt"/>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baseline="0" dirty="0" smtClean="0">
                <a:solidFill>
                  <a:srgbClr val="4B4B4B"/>
                </a:solidFill>
                <a:latin typeface="+mn-lt"/>
              </a:rPr>
              <a:t>Presenter Name</a:t>
            </a:r>
          </a:p>
          <a:p>
            <a:r>
              <a:rPr lang="en-US" baseline="0" dirty="0" smtClean="0">
                <a:solidFill>
                  <a:srgbClr val="4B4B4B"/>
                </a:solidFill>
                <a:latin typeface="+mn-lt"/>
              </a:rPr>
              <a:t>Presenter Title</a:t>
            </a:r>
          </a:p>
        </p:txBody>
      </p:sp>
      <p:sp>
        <p:nvSpPr>
          <p:cNvPr id="8" name="TextBox 7"/>
          <p:cNvSpPr txBox="1"/>
          <p:nvPr/>
        </p:nvSpPr>
        <p:spPr>
          <a:xfrm>
            <a:off x="485107" y="2591693"/>
            <a:ext cx="2950463" cy="276999"/>
          </a:xfrm>
          <a:prstGeom prst="rect">
            <a:avLst/>
          </a:prstGeom>
          <a:noFill/>
        </p:spPr>
        <p:txBody>
          <a:bodyPr wrap="square" rtlCol="0">
            <a:spAutoFit/>
          </a:bodyPr>
          <a:lstStyle/>
          <a:p>
            <a:fld id="{90501C0B-F9C0-405E-BE9D-C9927E5FA3CD}" type="datetime3">
              <a:rPr lang="en-US" sz="1200" baseline="0" smtClean="0">
                <a:solidFill>
                  <a:srgbClr val="4B4B4B"/>
                </a:solidFill>
                <a:latin typeface="+mn-lt"/>
                <a:cs typeface="Segoe Light"/>
              </a:rPr>
              <a:t>8 December 2015</a:t>
            </a:fld>
            <a:endParaRPr lang="en-US" sz="1200" baseline="0" dirty="0">
              <a:solidFill>
                <a:srgbClr val="4B4B4B"/>
              </a:solidFill>
              <a:latin typeface="+mn-lt"/>
              <a:cs typeface="Segoe Light"/>
            </a:endParaRPr>
          </a:p>
        </p:txBody>
      </p:sp>
      <p:sp>
        <p:nvSpPr>
          <p:cNvPr id="9" name="Rectangle 8"/>
          <p:cNvSpPr/>
          <p:nvPr/>
        </p:nvSpPr>
        <p:spPr>
          <a:xfrm>
            <a:off x="260082" y="3348045"/>
            <a:ext cx="5720773" cy="2678545"/>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56354" y="3617438"/>
            <a:ext cx="5235864" cy="1938992"/>
          </a:xfrm>
          <a:prstGeom prst="rect">
            <a:avLst/>
          </a:prstGeom>
          <a:noFill/>
        </p:spPr>
        <p:txBody>
          <a:bodyPr wrap="square" rtlCol="0">
            <a:spAutoFit/>
          </a:bodyPr>
          <a:lstStyle/>
          <a:p>
            <a:r>
              <a:rPr lang="en-US" sz="4000" baseline="0" dirty="0" smtClean="0">
                <a:solidFill>
                  <a:srgbClr val="FFFFFF"/>
                </a:solidFill>
                <a:latin typeface="+mn-lt"/>
                <a:cs typeface="Segoe Light"/>
              </a:rPr>
              <a:t>The title of the presentation goes here.</a:t>
            </a:r>
            <a:endParaRPr lang="en-US" sz="4000" baseline="0" dirty="0">
              <a:solidFill>
                <a:srgbClr val="FFFFFF"/>
              </a:solidFill>
              <a:latin typeface="+mn-lt"/>
              <a:cs typeface="Segoe Light"/>
            </a:endParaRPr>
          </a:p>
        </p:txBody>
      </p:sp>
    </p:spTree>
    <p:extLst>
      <p:ext uri="{BB962C8B-B14F-4D97-AF65-F5344CB8AC3E}">
        <p14:creationId xmlns:p14="http://schemas.microsoft.com/office/powerpoint/2010/main" val="180097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With Photo">
    <p:spTree>
      <p:nvGrpSpPr>
        <p:cNvPr id="1" name=""/>
        <p:cNvGrpSpPr/>
        <p:nvPr/>
      </p:nvGrpSpPr>
      <p:grpSpPr>
        <a:xfrm>
          <a:off x="0" y="0"/>
          <a:ext cx="0" cy="0"/>
          <a:chOff x="0" y="0"/>
          <a:chExt cx="0" cy="0"/>
        </a:xfrm>
      </p:grpSpPr>
      <p:sp>
        <p:nvSpPr>
          <p:cNvPr id="27" name="Picture Placeholder 26"/>
          <p:cNvSpPr>
            <a:spLocks noGrp="1"/>
          </p:cNvSpPr>
          <p:nvPr>
            <p:ph type="pic" sz="quarter" idx="16" hasCustomPrompt="1"/>
          </p:nvPr>
        </p:nvSpPr>
        <p:spPr>
          <a:xfrm>
            <a:off x="609600" y="1723263"/>
            <a:ext cx="2002536" cy="2331720"/>
          </a:xfrm>
          <a:prstGeom prst="roundRect">
            <a:avLst>
              <a:gd name="adj" fmla="val 6273"/>
            </a:avLst>
          </a:prstGeom>
          <a:ln>
            <a:solidFill>
              <a:schemeClr val="bg2"/>
            </a:solidFill>
          </a:ln>
        </p:spPr>
        <p:txBody>
          <a:bodyPr lIns="91429" tIns="45714" rIns="91429" bIns="45714" anchor="ctr" anchorCtr="0"/>
          <a:lstStyle>
            <a:lvl1pPr marL="0" indent="0" algn="ctr">
              <a:buNone/>
              <a:defRPr baseline="0">
                <a:latin typeface="+mj-lt"/>
                <a:cs typeface="Segoe Light"/>
              </a:defRPr>
            </a:lvl1pPr>
          </a:lstStyle>
          <a:p>
            <a:r>
              <a:rPr lang="en-US" dirty="0" smtClean="0"/>
              <a:t>Insert Photo Here</a:t>
            </a:r>
            <a:endParaRPr lang="en-US" dirty="0"/>
          </a:p>
        </p:txBody>
      </p:sp>
      <p:sp>
        <p:nvSpPr>
          <p:cNvPr id="7" name="Text Placeholder 22"/>
          <p:cNvSpPr>
            <a:spLocks noGrp="1"/>
          </p:cNvSpPr>
          <p:nvPr>
            <p:ph type="body" sz="quarter" idx="19" hasCustomPrompt="1"/>
          </p:nvPr>
        </p:nvSpPr>
        <p:spPr>
          <a:xfrm>
            <a:off x="3305331" y="1600201"/>
            <a:ext cx="4826290" cy="3118556"/>
          </a:xfrm>
          <a:prstGeom prst="rect">
            <a:avLst/>
          </a:prstGeom>
        </p:spPr>
        <p:txBody>
          <a:bodyPr lIns="91429" tIns="45714" rIns="91429" bIns="45714">
            <a:noAutofit/>
          </a:bodyPr>
          <a:lstStyle>
            <a:lvl1pPr marL="0" indent="0">
              <a:lnSpc>
                <a:spcPct val="120000"/>
              </a:lnSpc>
              <a:spcAft>
                <a:spcPts val="0"/>
              </a:spcAft>
              <a:buNone/>
              <a:defRPr sz="2400" baseline="0">
                <a:solidFill>
                  <a:schemeClr val="tx1">
                    <a:lumMod val="65000"/>
                    <a:lumOff val="35000"/>
                  </a:schemeClr>
                </a:solidFill>
                <a:latin typeface="+mn-lt"/>
                <a:cs typeface="Segoe Light"/>
              </a:defRPr>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8" name="Text Placeholder 24"/>
          <p:cNvSpPr>
            <a:spLocks noGrp="1"/>
          </p:cNvSpPr>
          <p:nvPr>
            <p:ph type="body" sz="quarter" idx="20" hasCustomPrompt="1"/>
          </p:nvPr>
        </p:nvSpPr>
        <p:spPr>
          <a:xfrm>
            <a:off x="4415029" y="4876800"/>
            <a:ext cx="3716592" cy="914400"/>
          </a:xfrm>
          <a:prstGeom prst="rect">
            <a:avLst/>
          </a:prstGeom>
        </p:spPr>
        <p:txBody>
          <a:bodyPr lIns="91429" tIns="45714" rIns="91429" bIns="45714"/>
          <a:lstStyle>
            <a:lvl1pPr marL="0" indent="0">
              <a:buNone/>
              <a:defRPr sz="1800" b="0" i="1" baseline="0">
                <a:solidFill>
                  <a:schemeClr val="accent5"/>
                </a:solidFill>
                <a:latin typeface="+mn-lt"/>
                <a:cs typeface="Segoe Light"/>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11" name="TextBox 10"/>
          <p:cNvSpPr txBox="1"/>
          <p:nvPr/>
        </p:nvSpPr>
        <p:spPr>
          <a:xfrm>
            <a:off x="7942533" y="3589531"/>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
        <p:nvSpPr>
          <p:cNvPr id="12" name="TextBox 11"/>
          <p:cNvSpPr txBox="1"/>
          <p:nvPr/>
        </p:nvSpPr>
        <p:spPr>
          <a:xfrm rot="10800000">
            <a:off x="2984393" y="938433"/>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Tree>
    <p:extLst>
      <p:ext uri="{BB962C8B-B14F-4D97-AF65-F5344CB8AC3E}">
        <p14:creationId xmlns:p14="http://schemas.microsoft.com/office/powerpoint/2010/main" val="374328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lvl1pPr>
              <a:defRPr sz="2400" baseline="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Tree>
    <p:extLst>
      <p:ext uri="{BB962C8B-B14F-4D97-AF65-F5344CB8AC3E}">
        <p14:creationId xmlns:p14="http://schemas.microsoft.com/office/powerpoint/2010/main" val="202634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7"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10"/>
          <p:cNvSpPr>
            <a:spLocks noGrp="1"/>
          </p:cNvSpPr>
          <p:nvPr>
            <p:ph sz="quarter" idx="15"/>
          </p:nvPr>
        </p:nvSpPr>
        <p:spPr>
          <a:xfrm>
            <a:off x="451556" y="1141107"/>
            <a:ext cx="4038600" cy="4977471"/>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10"/>
          <p:cNvSpPr>
            <a:spLocks noGrp="1"/>
          </p:cNvSpPr>
          <p:nvPr>
            <p:ph sz="quarter" idx="16"/>
          </p:nvPr>
        </p:nvSpPr>
        <p:spPr>
          <a:xfrm>
            <a:off x="4642556" y="1141107"/>
            <a:ext cx="4038600" cy="4977471"/>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0"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167406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descr="2014-Transitional-Slides-Wide-Thank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67102"/>
          </a:xfrm>
          <a:prstGeom prst="rect">
            <a:avLst/>
          </a:prstGeom>
        </p:spPr>
      </p:pic>
      <p:sp>
        <p:nvSpPr>
          <p:cNvPr id="3" name="Date Placeholder 2"/>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B919E-DBA8-4C4C-A800-5CC03F324F94}" type="slidenum">
              <a:rPr lang="en-US" smtClean="0"/>
              <a:t>‹#›</a:t>
            </a:fld>
            <a:endParaRPr lang="en-US" dirty="0"/>
          </a:p>
        </p:txBody>
      </p:sp>
      <p:sp>
        <p:nvSpPr>
          <p:cNvPr id="10" name="Rectangle 9"/>
          <p:cNvSpPr/>
          <p:nvPr/>
        </p:nvSpPr>
        <p:spPr>
          <a:xfrm>
            <a:off x="274682" y="4000634"/>
            <a:ext cx="3572875" cy="2019625"/>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90236" y="4191097"/>
            <a:ext cx="3232372" cy="1200329"/>
          </a:xfrm>
          <a:prstGeom prst="rect">
            <a:avLst/>
          </a:prstGeom>
          <a:noFill/>
        </p:spPr>
        <p:txBody>
          <a:bodyPr wrap="square" rtlCol="0">
            <a:spAutoFit/>
          </a:bodyPr>
          <a:lstStyle/>
          <a:p>
            <a:pPr lvl="0"/>
            <a:r>
              <a:rPr lang="en-US" sz="1800" baseline="0" dirty="0" smtClean="0">
                <a:solidFill>
                  <a:schemeClr val="bg1"/>
                </a:solidFill>
                <a:latin typeface="+mn-lt"/>
              </a:rPr>
              <a:t>Name</a:t>
            </a:r>
          </a:p>
          <a:p>
            <a:pPr lvl="0"/>
            <a:r>
              <a:rPr lang="en-US" sz="1800" baseline="0" dirty="0" smtClean="0">
                <a:solidFill>
                  <a:schemeClr val="bg1"/>
                </a:solidFill>
                <a:latin typeface="+mn-lt"/>
              </a:rPr>
              <a:t>Title</a:t>
            </a:r>
          </a:p>
          <a:p>
            <a:pPr lvl="0"/>
            <a:r>
              <a:rPr lang="en-US" sz="1800" baseline="0" dirty="0" smtClean="0">
                <a:solidFill>
                  <a:schemeClr val="bg1"/>
                </a:solidFill>
                <a:latin typeface="+mn-lt"/>
              </a:rPr>
              <a:t>Email</a:t>
            </a:r>
          </a:p>
          <a:p>
            <a:pPr lvl="0"/>
            <a:r>
              <a:rPr lang="en-US" sz="1800" baseline="0" dirty="0" smtClean="0">
                <a:solidFill>
                  <a:schemeClr val="bg1"/>
                </a:solidFill>
                <a:latin typeface="+mn-lt"/>
              </a:rPr>
              <a:t>Phone</a:t>
            </a:r>
          </a:p>
        </p:txBody>
      </p:sp>
    </p:spTree>
    <p:extLst>
      <p:ext uri="{BB962C8B-B14F-4D97-AF65-F5344CB8AC3E}">
        <p14:creationId xmlns:p14="http://schemas.microsoft.com/office/powerpoint/2010/main" val="1064702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Slide - No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64872"/>
            <a:ext cx="1143000" cy="316928"/>
          </a:xfrm>
          <a:prstGeom prst="rect">
            <a:avLst/>
          </a:prstGeom>
        </p:spPr>
        <p:txBody>
          <a:bodyPr/>
          <a:lstStyle/>
          <a:p>
            <a:fld id="{8D27117C-2541-4DB4-B672-9C58850C8D01}" type="datetimeFigureOut">
              <a:rPr lang="en-US" smtClean="0"/>
              <a:pPr/>
              <a:t>12/8/2015</a:t>
            </a:fld>
            <a:endParaRPr lang="en-US" dirty="0"/>
          </a:p>
        </p:txBody>
      </p:sp>
      <p:sp>
        <p:nvSpPr>
          <p:cNvPr id="3" name="Slide Number Placeholder 2"/>
          <p:cNvSpPr>
            <a:spLocks noGrp="1"/>
          </p:cNvSpPr>
          <p:nvPr>
            <p:ph type="sldNum" sz="quarter" idx="11"/>
          </p:nvPr>
        </p:nvSpPr>
        <p:spPr/>
        <p:txBody>
          <a:bodyPr/>
          <a:lstStyle/>
          <a:p>
            <a:r>
              <a:rPr lang="en-US" dirty="0" smtClean="0"/>
              <a:t>Page </a:t>
            </a:r>
            <a:fld id="{65144982-293D-48DD-972B-92134E1420AA}" type="slidenum">
              <a:rPr lang="en-US" smtClean="0"/>
              <a:pPr/>
              <a:t>‹#›</a:t>
            </a:fld>
            <a:endParaRPr lang="en-US" dirty="0"/>
          </a:p>
        </p:txBody>
      </p:sp>
    </p:spTree>
    <p:extLst>
      <p:ext uri="{BB962C8B-B14F-4D97-AF65-F5344CB8AC3E}">
        <p14:creationId xmlns:p14="http://schemas.microsoft.com/office/powerpoint/2010/main" val="32667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rgbClr val="68217A"/>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82"/>
            <a:ext cx="8740142" cy="2144294"/>
          </a:xfrm>
          <a:prstGeom prst="rect">
            <a:avLst/>
          </a:prstGeom>
        </p:spPr>
        <p:txBody>
          <a:bodyPr lIns="75301" tIns="37650" rIns="75301" bIns="3765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201931" y="289527"/>
            <a:ext cx="8741880" cy="899665"/>
          </a:xfrm>
          <a:prstGeom prst="rect">
            <a:avLst/>
          </a:prstGeom>
        </p:spPr>
        <p:txBody>
          <a:bodyPr lIns="75301" tIns="37650" rIns="75301" bIns="37650"/>
          <a:lstStyle/>
          <a:p>
            <a:r>
              <a:rPr lang="en-US" smtClean="0"/>
              <a:t>Click to edit Master title style</a:t>
            </a:r>
            <a:endParaRPr lang="en-US"/>
          </a:p>
        </p:txBody>
      </p:sp>
    </p:spTree>
    <p:extLst>
      <p:ext uri="{BB962C8B-B14F-4D97-AF65-F5344CB8AC3E}">
        <p14:creationId xmlns:p14="http://schemas.microsoft.com/office/powerpoint/2010/main" val="362398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931" y="289527"/>
            <a:ext cx="8741880" cy="899665"/>
          </a:xfrm>
          <a:prstGeom prst="rect">
            <a:avLst/>
          </a:prstGeom>
        </p:spPr>
        <p:txBody>
          <a:bodyPr lIns="75301" tIns="37650" rIns="75301" bIns="37650"/>
          <a:lstStyle/>
          <a:p>
            <a:r>
              <a:rPr lang="en-US" smtClean="0"/>
              <a:t>Click to edit Master title style</a:t>
            </a:r>
            <a:endParaRPr lang="en-US"/>
          </a:p>
        </p:txBody>
      </p:sp>
    </p:spTree>
    <p:extLst>
      <p:ext uri="{BB962C8B-B14F-4D97-AF65-F5344CB8AC3E}">
        <p14:creationId xmlns:p14="http://schemas.microsoft.com/office/powerpoint/2010/main" val="70924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41107"/>
            <a:ext cx="4040188" cy="639763"/>
          </a:xfrm>
          <a:prstGeom prst="rect">
            <a:avLst/>
          </a:prstGeom>
        </p:spPr>
        <p:txBody>
          <a:bodyPr anchor="b">
            <a:noAutofit/>
          </a:bodyPr>
          <a:lstStyle>
            <a:lvl1pPr marL="0" indent="0">
              <a:buNone/>
              <a:defRPr sz="2400" b="0" baseline="0">
                <a:solidFill>
                  <a:schemeClr val="accent1"/>
                </a:solidFill>
                <a:latin typeface="+mj-lt"/>
                <a:ea typeface="Kozuka Gothic Pr6N L"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Heading</a:t>
            </a:r>
          </a:p>
        </p:txBody>
      </p:sp>
      <p:sp>
        <p:nvSpPr>
          <p:cNvPr id="5" name="Text Placeholder 4"/>
          <p:cNvSpPr>
            <a:spLocks noGrp="1"/>
          </p:cNvSpPr>
          <p:nvPr>
            <p:ph type="body" sz="quarter" idx="3" hasCustomPrompt="1"/>
          </p:nvPr>
        </p:nvSpPr>
        <p:spPr>
          <a:xfrm>
            <a:off x="4645029" y="1141107"/>
            <a:ext cx="4041775" cy="639763"/>
          </a:xfrm>
          <a:prstGeom prst="rect">
            <a:avLst/>
          </a:prstGeom>
        </p:spPr>
        <p:txBody>
          <a:bodyPr anchor="b">
            <a:normAutofit/>
          </a:bodyPr>
          <a:lstStyle>
            <a:lvl1pPr marL="0" indent="0">
              <a:buNone/>
              <a:defRPr lang="en-US" sz="2400" b="0" kern="1200" baseline="0" dirty="0" smtClean="0">
                <a:solidFill>
                  <a:schemeClr val="accent1"/>
                </a:solidFill>
                <a:latin typeface="+mj-lt"/>
                <a:ea typeface="Kozuka Gothic Pr6N L"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Heading</a:t>
            </a:r>
          </a:p>
        </p:txBody>
      </p:sp>
      <p:sp>
        <p:nvSpPr>
          <p:cNvPr id="7" name="Date Placeholder 6"/>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B919E-DBA8-4C4C-A800-5CC03F324F94}" type="slidenum">
              <a:rPr lang="en-US" smtClean="0"/>
              <a:t>‹#›</a:t>
            </a:fld>
            <a:endParaRPr lang="en-US" dirty="0"/>
          </a:p>
        </p:txBody>
      </p:sp>
      <p:sp>
        <p:nvSpPr>
          <p:cNvPr id="11" name="Content Placeholder 10"/>
          <p:cNvSpPr>
            <a:spLocks noGrp="1"/>
          </p:cNvSpPr>
          <p:nvPr>
            <p:ph sz="quarter" idx="13"/>
          </p:nvPr>
        </p:nvSpPr>
        <p:spPr>
          <a:xfrm>
            <a:off x="457200" y="1852306"/>
            <a:ext cx="4038600" cy="4371635"/>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0"/>
          <p:cNvSpPr>
            <a:spLocks noGrp="1"/>
          </p:cNvSpPr>
          <p:nvPr>
            <p:ph sz="quarter" idx="14"/>
          </p:nvPr>
        </p:nvSpPr>
        <p:spPr>
          <a:xfrm>
            <a:off x="4648200" y="1852306"/>
            <a:ext cx="4038600" cy="4371635"/>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0"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51087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B919E-DBA8-4C4C-A800-5CC03F324F94}" type="slidenum">
              <a:rPr lang="en-US" smtClean="0"/>
              <a:t>‹#›</a:t>
            </a:fld>
            <a:endParaRPr lang="en-US" dirty="0"/>
          </a:p>
        </p:txBody>
      </p:sp>
      <p:sp>
        <p:nvSpPr>
          <p:cNvPr id="6"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78045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099394"/>
            <a:ext cx="4038598" cy="5086917"/>
          </a:xfrm>
          <a:prstGeom prst="rect">
            <a:avLst/>
          </a:prstGeom>
        </p:spPr>
        <p:txBody>
          <a:bodyPr>
            <a:normAutofit/>
          </a:bodyPr>
          <a:lstStyle>
            <a:lvl1pPr marL="0" indent="0">
              <a:buNone/>
              <a:defRPr sz="2200" baseline="0">
                <a:latin typeface="+mn-lt"/>
                <a:ea typeface="Kozuka Gothic Pr6N L" pitchFamily="34" charset="-128"/>
                <a:cs typeface="Segoe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9" name="Content Placeholder 10"/>
          <p:cNvSpPr>
            <a:spLocks noGrp="1"/>
          </p:cNvSpPr>
          <p:nvPr>
            <p:ph sz="quarter" idx="13"/>
          </p:nvPr>
        </p:nvSpPr>
        <p:spPr>
          <a:xfrm>
            <a:off x="4648200" y="1099393"/>
            <a:ext cx="4038600" cy="5086919"/>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742950" indent="-285750">
              <a:buClr>
                <a:srgbClr val="0081C4"/>
              </a:buClr>
              <a:buSzPct val="70000"/>
              <a:buFont typeface="Wingdings" charset="2"/>
              <a:buChar char="§"/>
              <a:defRPr sz="2000">
                <a:latin typeface="+mn-lt"/>
                <a:cs typeface="Segoe Light"/>
              </a:defRPr>
            </a:lvl2pPr>
            <a:lvl3pPr marL="1143000" indent="-228600">
              <a:buClr>
                <a:srgbClr val="0081C4"/>
              </a:buClr>
              <a:buSzPct val="70000"/>
              <a:buFont typeface="Wingdings" charset="2"/>
              <a:buChar char="§"/>
              <a:defRPr sz="1800">
                <a:latin typeface="+mn-lt"/>
                <a:cs typeface="Segoe Ligh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415639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664"/>
            <a:ext cx="7696200" cy="566739"/>
          </a:xfrm>
          <a:prstGeom prst="rect">
            <a:avLst/>
          </a:prstGeom>
        </p:spPr>
        <p:txBody>
          <a:bodyPr anchor="b"/>
          <a:lstStyle>
            <a:lvl1pPr algn="l">
              <a:defRPr sz="2200" b="0" baseline="0">
                <a:solidFill>
                  <a:schemeClr val="tx1">
                    <a:lumMod val="65000"/>
                    <a:lumOff val="35000"/>
                  </a:schemeClr>
                </a:solidFill>
                <a:latin typeface="+mn-lt"/>
                <a:cs typeface="Segoe Ligh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85800" y="990601"/>
            <a:ext cx="7696200" cy="4209815"/>
          </a:xfrm>
          <a:prstGeom prst="rect">
            <a:avLst/>
          </a:prstGeom>
        </p:spPr>
        <p:txBody>
          <a:bodyPr/>
          <a:lstStyle>
            <a:lvl1pPr marL="0" indent="0">
              <a:buNone/>
              <a:defRPr sz="1800" baseline="0">
                <a:latin typeface="+mn-lt"/>
                <a:ea typeface="Kozuka Gothic Pr6N L" pitchFamily="34" charset="-128"/>
                <a:cs typeface="Segoe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779402"/>
            <a:ext cx="7696200" cy="398463"/>
          </a:xfrm>
          <a:prstGeom prst="rect">
            <a:avLst/>
          </a:prstGeom>
        </p:spPr>
        <p:txBody>
          <a:bodyPr>
            <a:noAutofit/>
          </a:bodyPr>
          <a:lstStyle>
            <a:lvl1pPr marL="0" indent="0">
              <a:buNone/>
              <a:defRPr sz="1800" baseline="0">
                <a:latin typeface="+mn-lt"/>
                <a:ea typeface="Kozuka Gothic Pr6N L" pitchFamily="34" charset="-128"/>
                <a:cs typeface="Segoe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6A347-6C38-4D07-BF0E-5B0EDFA866F6}" type="datetimeFigureOut">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12"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59934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Slide with Title">
    <p:spTree>
      <p:nvGrpSpPr>
        <p:cNvPr id="1" name=""/>
        <p:cNvGrpSpPr/>
        <p:nvPr/>
      </p:nvGrpSpPr>
      <p:grpSpPr>
        <a:xfrm>
          <a:off x="0" y="0"/>
          <a:ext cx="0" cy="0"/>
          <a:chOff x="0" y="0"/>
          <a:chExt cx="0" cy="0"/>
        </a:xfrm>
      </p:grpSpPr>
      <p:sp>
        <p:nvSpPr>
          <p:cNvPr id="3"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n-lt"/>
                <a:cs typeface="Segoe Light"/>
              </a:rPr>
              <a:t>Click to edit Master title style</a:t>
            </a:r>
            <a:endParaRPr lang="en-US" sz="2200" baseline="0" dirty="0">
              <a:solidFill>
                <a:schemeClr val="tx1">
                  <a:lumMod val="75000"/>
                  <a:lumOff val="25000"/>
                </a:schemeClr>
              </a:solidFill>
              <a:latin typeface="+mn-lt"/>
              <a:cs typeface="Segoe Light"/>
            </a:endParaRPr>
          </a:p>
        </p:txBody>
      </p:sp>
    </p:spTree>
    <p:extLst>
      <p:ext uri="{BB962C8B-B14F-4D97-AF65-F5344CB8AC3E}">
        <p14:creationId xmlns:p14="http://schemas.microsoft.com/office/powerpoint/2010/main" val="162768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352551" y="1740053"/>
            <a:ext cx="6779071" cy="2926023"/>
          </a:xfrm>
          <a:prstGeom prst="rect">
            <a:avLst/>
          </a:prstGeom>
        </p:spPr>
        <p:txBody>
          <a:bodyPr lIns="91429" tIns="45714" rIns="91429" bIns="45714">
            <a:normAutofit/>
          </a:bodyPr>
          <a:lstStyle>
            <a:lvl1pPr marL="0" indent="0">
              <a:lnSpc>
                <a:spcPct val="120000"/>
              </a:lnSpc>
              <a:spcAft>
                <a:spcPts val="0"/>
              </a:spcAft>
              <a:buNone/>
              <a:defRPr sz="2800" baseline="0">
                <a:solidFill>
                  <a:schemeClr val="tx1">
                    <a:lumMod val="65000"/>
                    <a:lumOff val="35000"/>
                  </a:schemeClr>
                </a:solidFill>
                <a:latin typeface="+mn-lt"/>
                <a:cs typeface="Segoe Light"/>
              </a:defRPr>
            </a:lvl1pPr>
          </a:lstStyle>
          <a:p>
            <a:pPr lvl="0"/>
            <a:r>
              <a:rPr lang="en-US" dirty="0" smtClean="0"/>
              <a:t>This is a sample quote slide. Type your quotation inside the quotation marks. Click the edge of the quotation marks and drag them into place.</a:t>
            </a:r>
            <a:endParaRPr lang="en-US" dirty="0"/>
          </a:p>
        </p:txBody>
      </p:sp>
      <p:sp>
        <p:nvSpPr>
          <p:cNvPr id="25" name="Text Placeholder 24"/>
          <p:cNvSpPr>
            <a:spLocks noGrp="1"/>
          </p:cNvSpPr>
          <p:nvPr>
            <p:ph type="body" sz="quarter" idx="15" hasCustomPrompt="1"/>
          </p:nvPr>
        </p:nvSpPr>
        <p:spPr>
          <a:xfrm>
            <a:off x="4415029" y="4876800"/>
            <a:ext cx="3716592" cy="914400"/>
          </a:xfrm>
          <a:prstGeom prst="rect">
            <a:avLst/>
          </a:prstGeom>
        </p:spPr>
        <p:txBody>
          <a:bodyPr lIns="91429" tIns="45714" rIns="91429" bIns="45714"/>
          <a:lstStyle>
            <a:lvl1pPr marL="0" indent="0">
              <a:buNone/>
              <a:defRPr sz="1800" b="0" i="1" baseline="0">
                <a:solidFill>
                  <a:schemeClr val="accent5"/>
                </a:solidFill>
                <a:latin typeface="+mn-lt"/>
                <a:cs typeface="Segoe Light"/>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 name="TextBox 1"/>
          <p:cNvSpPr txBox="1"/>
          <p:nvPr/>
        </p:nvSpPr>
        <p:spPr>
          <a:xfrm rot="10800000">
            <a:off x="974374" y="1075637"/>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
        <p:nvSpPr>
          <p:cNvPr id="7" name="TextBox 6"/>
          <p:cNvSpPr txBox="1"/>
          <p:nvPr/>
        </p:nvSpPr>
        <p:spPr>
          <a:xfrm>
            <a:off x="8119900" y="3529323"/>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Tree>
    <p:extLst>
      <p:ext uri="{BB962C8B-B14F-4D97-AF65-F5344CB8AC3E}">
        <p14:creationId xmlns:p14="http://schemas.microsoft.com/office/powerpoint/2010/main" val="1294169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gi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2014-Preso-Footer-Standard.gif"/>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 y="6356847"/>
            <a:ext cx="9162892" cy="523548"/>
          </a:xfrm>
          <a:prstGeom prst="rect">
            <a:avLst/>
          </a:prstGeom>
        </p:spPr>
      </p:pic>
      <p:sp>
        <p:nvSpPr>
          <p:cNvPr id="4" name="Date Placeholder 3"/>
          <p:cNvSpPr>
            <a:spLocks noGrp="1"/>
          </p:cNvSpPr>
          <p:nvPr>
            <p:ph type="dt" sz="half" idx="2"/>
          </p:nvPr>
        </p:nvSpPr>
        <p:spPr>
          <a:xfrm>
            <a:off x="98777" y="6448515"/>
            <a:ext cx="2133600" cy="363537"/>
          </a:xfrm>
          <a:prstGeom prst="rect">
            <a:avLst/>
          </a:prstGeom>
        </p:spPr>
        <p:txBody>
          <a:bodyPr vert="horz" lIns="91440" tIns="45720" rIns="91440" bIns="45720" rtlCol="0" anchor="ctr"/>
          <a:lstStyle>
            <a:lvl1pPr algn="l">
              <a:defRPr sz="800" baseline="0">
                <a:solidFill>
                  <a:srgbClr val="EAEFF2"/>
                </a:solidFill>
                <a:latin typeface="+mn-lt"/>
                <a:cs typeface="Segoe Light"/>
              </a:defRPr>
            </a:lvl1pPr>
          </a:lstStyle>
          <a:p>
            <a:fld id="{E3C6A347-6C38-4D07-BF0E-5B0EDFA866F6}" type="datetimeFigureOut">
              <a:rPr lang="en-US" smtClean="0"/>
              <a:t>12/8/2015</a:t>
            </a:fld>
            <a:endParaRPr lang="en-US" dirty="0"/>
          </a:p>
        </p:txBody>
      </p:sp>
      <p:sp>
        <p:nvSpPr>
          <p:cNvPr id="5" name="Footer Placeholder 4"/>
          <p:cNvSpPr>
            <a:spLocks noGrp="1"/>
          </p:cNvSpPr>
          <p:nvPr>
            <p:ph type="ftr" sz="quarter" idx="3"/>
          </p:nvPr>
        </p:nvSpPr>
        <p:spPr>
          <a:xfrm>
            <a:off x="2384777" y="6447720"/>
            <a:ext cx="2895600" cy="365125"/>
          </a:xfrm>
          <a:prstGeom prst="rect">
            <a:avLst/>
          </a:prstGeom>
        </p:spPr>
        <p:txBody>
          <a:bodyPr vert="horz" lIns="91440" tIns="45720" rIns="91440" bIns="45720" rtlCol="0" anchor="ctr"/>
          <a:lstStyle>
            <a:lvl1pPr algn="ctr">
              <a:defRPr sz="800" baseline="0">
                <a:solidFill>
                  <a:srgbClr val="EAEFF2"/>
                </a:solidFill>
                <a:latin typeface="+mn-lt"/>
                <a:cs typeface="Segoe Light"/>
              </a:defRPr>
            </a:lvl1pPr>
          </a:lstStyle>
          <a:p>
            <a:endParaRPr lang="en-US" dirty="0"/>
          </a:p>
        </p:txBody>
      </p:sp>
      <p:sp>
        <p:nvSpPr>
          <p:cNvPr id="6" name="Slide Number Placeholder 5"/>
          <p:cNvSpPr>
            <a:spLocks noGrp="1"/>
          </p:cNvSpPr>
          <p:nvPr>
            <p:ph type="sldNum" sz="quarter" idx="4"/>
          </p:nvPr>
        </p:nvSpPr>
        <p:spPr>
          <a:xfrm>
            <a:off x="5432777" y="6447720"/>
            <a:ext cx="2133600" cy="365125"/>
          </a:xfrm>
          <a:prstGeom prst="rect">
            <a:avLst/>
          </a:prstGeom>
        </p:spPr>
        <p:txBody>
          <a:bodyPr vert="horz" lIns="91440" tIns="45720" rIns="91440" bIns="45720" rtlCol="0" anchor="ctr"/>
          <a:lstStyle>
            <a:lvl1pPr algn="r">
              <a:defRPr sz="800" baseline="0">
                <a:solidFill>
                  <a:srgbClr val="EAEFF2"/>
                </a:solidFill>
                <a:latin typeface="+mn-lt"/>
                <a:cs typeface="Segoe Light"/>
              </a:defRPr>
            </a:lvl1pPr>
          </a:lstStyle>
          <a:p>
            <a:fld id="{372B919E-DBA8-4C4C-A800-5CC03F324F94}" type="slidenum">
              <a:rPr lang="en-US" smtClean="0"/>
              <a:t>‹#›</a:t>
            </a:fld>
            <a:endParaRPr lang="en-US" dirty="0"/>
          </a:p>
        </p:txBody>
      </p:sp>
      <p:sp>
        <p:nvSpPr>
          <p:cNvPr id="16" name="Rectangle 15"/>
          <p:cNvSpPr/>
          <p:nvPr/>
        </p:nvSpPr>
        <p:spPr>
          <a:xfrm>
            <a:off x="5381" y="183795"/>
            <a:ext cx="9144000" cy="55485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233982" y="183795"/>
            <a:ext cx="195180" cy="554852"/>
          </a:xfrm>
          <a:prstGeom prst="rect">
            <a:avLst/>
          </a:prstGeom>
        </p:spPr>
      </p:pic>
    </p:spTree>
    <p:extLst>
      <p:ext uri="{BB962C8B-B14F-4D97-AF65-F5344CB8AC3E}">
        <p14:creationId xmlns:p14="http://schemas.microsoft.com/office/powerpoint/2010/main" val="34671240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4" r:id="rId35"/>
    <p:sldLayoutId id="2147483715" r:id="rId36"/>
    <p:sldLayoutId id="2147483716" r:id="rId3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000" kern="1200">
          <a:solidFill>
            <a:schemeClr val="tx1"/>
          </a:solidFill>
          <a:latin typeface="Segoe Light"/>
          <a:ea typeface="Kozuka Gothic Pr6N L" pitchFamily="34" charset="-128"/>
          <a:cs typeface="Segoe Light"/>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video" Target="https://www.youtube.com/embed/Z2UxTjkbqO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71024" cy="6898530"/>
          </a:xfrm>
          <a:prstGeom prst="rect">
            <a:avLst/>
          </a:prstGeom>
        </p:spPr>
      </p:pic>
      <p:pic>
        <p:nvPicPr>
          <p:cNvPr id="5" name="Picture 4" descr="2014-Preso-Footer-Standard-Blu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1" y="6375290"/>
            <a:ext cx="9162013" cy="523240"/>
          </a:xfrm>
          <a:prstGeom prst="rect">
            <a:avLst/>
          </a:prstGeom>
        </p:spPr>
      </p:pic>
      <p:sp>
        <p:nvSpPr>
          <p:cNvPr id="2" name="TextBox 1"/>
          <p:cNvSpPr txBox="1"/>
          <p:nvPr/>
        </p:nvSpPr>
        <p:spPr>
          <a:xfrm>
            <a:off x="76200" y="6596390"/>
            <a:ext cx="1194612" cy="261610"/>
          </a:xfrm>
          <a:prstGeom prst="rect">
            <a:avLst/>
          </a:prstGeom>
          <a:noFill/>
        </p:spPr>
        <p:txBody>
          <a:bodyPr wrap="square" rtlCol="0">
            <a:spAutoFit/>
          </a:bodyPr>
          <a:lstStyle/>
          <a:p>
            <a:r>
              <a:rPr lang="en-US" sz="1100" dirty="0" smtClean="0"/>
              <a:t>Version 09.2014</a:t>
            </a:r>
            <a:endParaRPr lang="en-US" sz="1100" dirty="0"/>
          </a:p>
        </p:txBody>
      </p:sp>
    </p:spTree>
    <p:extLst>
      <p:ext uri="{BB962C8B-B14F-4D97-AF65-F5344CB8AC3E}">
        <p14:creationId xmlns:p14="http://schemas.microsoft.com/office/powerpoint/2010/main" val="138303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400" dirty="0">
                <a:solidFill>
                  <a:schemeClr val="tx1">
                    <a:lumMod val="65000"/>
                    <a:lumOff val="35000"/>
                  </a:schemeClr>
                </a:solidFill>
                <a:latin typeface="Calibri" panose="020F0502020204030204" pitchFamily="34" charset="0"/>
              </a:rPr>
              <a:t>Jobs Beyond Office Administration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5073529" cy="140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56578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90" y="4876800"/>
            <a:ext cx="54483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962400" y="2743200"/>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352800" y="3765141"/>
            <a:ext cx="1752600" cy="4258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93964" y="5257800"/>
            <a:ext cx="234003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ltroy\AppData\Local\Microsoft\Windows\Temporary Internet Files\Content.IE5\P2GCB2CY\1002226-Career-Steps[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1092581">
            <a:off x="7169466" y="4741746"/>
            <a:ext cx="1666875" cy="1250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317090" y="892139"/>
            <a:ext cx="8217310" cy="1402653"/>
          </a:xfrm>
          <a:prstGeom prst="rect">
            <a:avLst/>
          </a:prstGeom>
        </p:spPr>
      </p:pic>
    </p:spTree>
    <p:extLst>
      <p:ext uri="{BB962C8B-B14F-4D97-AF65-F5344CB8AC3E}">
        <p14:creationId xmlns:p14="http://schemas.microsoft.com/office/powerpoint/2010/main" val="312037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95600" y="2475731"/>
            <a:ext cx="6019800" cy="1940266"/>
            <a:chOff x="2895600" y="2475731"/>
            <a:chExt cx="6019800" cy="194026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95600" y="2475731"/>
              <a:ext cx="6019800" cy="194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80052" y="2866015"/>
              <a:ext cx="1066800" cy="369332"/>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457200" y="228600"/>
            <a:ext cx="8229600" cy="457200"/>
          </a:xfrm>
        </p:spPr>
        <p:txBody>
          <a:bodyPr/>
          <a:lstStyle/>
          <a:p>
            <a:r>
              <a:rPr lang="en-US" sz="2200" dirty="0">
                <a:solidFill>
                  <a:schemeClr val="tx1">
                    <a:lumMod val="65000"/>
                    <a:lumOff val="35000"/>
                  </a:schemeClr>
                </a:solidFill>
                <a:latin typeface="Calibri" panose="020F0502020204030204" pitchFamily="34" charset="0"/>
              </a:rPr>
              <a:t>Where are the Office Skills?</a:t>
            </a:r>
          </a:p>
        </p:txBody>
      </p:sp>
      <p:sp>
        <p:nvSpPr>
          <p:cNvPr id="5" name="TextBox 4"/>
          <p:cNvSpPr txBox="1"/>
          <p:nvPr/>
        </p:nvSpPr>
        <p:spPr>
          <a:xfrm>
            <a:off x="1092893" y="2787445"/>
            <a:ext cx="665567" cy="369332"/>
          </a:xfrm>
          <a:prstGeom prst="rect">
            <a:avLst/>
          </a:prstGeom>
          <a:noFill/>
        </p:spPr>
        <p:txBody>
          <a:bodyPr wrap="none" rtlCol="0">
            <a:spAutoFit/>
          </a:bodyPr>
          <a:lstStyle/>
          <a:p>
            <a:r>
              <a:rPr lang="en-US" dirty="0" smtClean="0"/>
              <a:t>Excel</a:t>
            </a:r>
            <a:endParaRPr lang="en-US" dirty="0"/>
          </a:p>
        </p:txBody>
      </p:sp>
      <p:sp>
        <p:nvSpPr>
          <p:cNvPr id="9" name="TextBox 8"/>
          <p:cNvSpPr txBox="1"/>
          <p:nvPr/>
        </p:nvSpPr>
        <p:spPr>
          <a:xfrm>
            <a:off x="319962" y="3201645"/>
            <a:ext cx="715132" cy="369332"/>
          </a:xfrm>
          <a:prstGeom prst="rect">
            <a:avLst/>
          </a:prstGeom>
          <a:noFill/>
        </p:spPr>
        <p:txBody>
          <a:bodyPr wrap="none" rtlCol="0">
            <a:spAutoFit/>
          </a:bodyPr>
          <a:lstStyle/>
          <a:p>
            <a:r>
              <a:rPr lang="en-US" dirty="0" smtClean="0"/>
              <a:t>Word</a:t>
            </a:r>
            <a:endParaRPr lang="en-US" dirty="0"/>
          </a:p>
        </p:txBody>
      </p:sp>
      <p:sp>
        <p:nvSpPr>
          <p:cNvPr id="10" name="TextBox 9"/>
          <p:cNvSpPr txBox="1"/>
          <p:nvPr/>
        </p:nvSpPr>
        <p:spPr>
          <a:xfrm>
            <a:off x="1425676" y="3570977"/>
            <a:ext cx="1258421" cy="369332"/>
          </a:xfrm>
          <a:prstGeom prst="rect">
            <a:avLst/>
          </a:prstGeom>
          <a:noFill/>
        </p:spPr>
        <p:txBody>
          <a:bodyPr wrap="none" rtlCol="0">
            <a:spAutoFit/>
          </a:bodyPr>
          <a:lstStyle/>
          <a:p>
            <a:r>
              <a:rPr lang="en-US" dirty="0" smtClean="0"/>
              <a:t>PowerPoint</a:t>
            </a:r>
            <a:endParaRPr lang="en-US" dirty="0"/>
          </a:p>
        </p:txBody>
      </p:sp>
      <p:sp>
        <p:nvSpPr>
          <p:cNvPr id="11" name="TextBox 10"/>
          <p:cNvSpPr txBox="1"/>
          <p:nvPr/>
        </p:nvSpPr>
        <p:spPr>
          <a:xfrm>
            <a:off x="1092893" y="4118832"/>
            <a:ext cx="665567" cy="369332"/>
          </a:xfrm>
          <a:prstGeom prst="rect">
            <a:avLst/>
          </a:prstGeom>
          <a:noFill/>
        </p:spPr>
        <p:txBody>
          <a:bodyPr wrap="none" rtlCol="0">
            <a:spAutoFit/>
          </a:bodyPr>
          <a:lstStyle/>
          <a:p>
            <a:r>
              <a:rPr lang="en-US" dirty="0" smtClean="0"/>
              <a:t>Excel</a:t>
            </a:r>
            <a:endParaRPr lang="en-US" dirty="0"/>
          </a:p>
        </p:txBody>
      </p:sp>
      <p:cxnSp>
        <p:nvCxnSpPr>
          <p:cNvPr id="7" name="Straight Arrow Connector 6"/>
          <p:cNvCxnSpPr/>
          <p:nvPr/>
        </p:nvCxnSpPr>
        <p:spPr>
          <a:xfrm>
            <a:off x="1750728" y="2983783"/>
            <a:ext cx="1289540" cy="3044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a:off x="1035094" y="3386311"/>
            <a:ext cx="2012906" cy="595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30020" y="3788033"/>
            <a:ext cx="41798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17430" y="4118832"/>
            <a:ext cx="1371600" cy="2249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099724" y="989778"/>
            <a:ext cx="4866684"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ltroy\AppData\Local\Microsoft\Windows\Temporary Internet Files\Content.IE5\P2GCB2CY\1002226-Career-Steps[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092581">
            <a:off x="7169466" y="4741746"/>
            <a:ext cx="1666875" cy="12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6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5943600" y="1066800"/>
          <a:ext cx="2807208" cy="502310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3069669" y="1524000"/>
            <a:ext cx="3004662" cy="4321969"/>
            <a:chOff x="3105152" y="1069187"/>
            <a:chExt cx="3004662" cy="3241476"/>
          </a:xfrm>
        </p:grpSpPr>
        <p:sp>
          <p:nvSpPr>
            <p:cNvPr id="5" name="TextBox 4"/>
            <p:cNvSpPr txBox="1"/>
            <p:nvPr/>
          </p:nvSpPr>
          <p:spPr>
            <a:xfrm>
              <a:off x="3112623" y="1069187"/>
              <a:ext cx="2997191" cy="311623"/>
            </a:xfrm>
            <a:prstGeom prst="rect">
              <a:avLst/>
            </a:prstGeom>
            <a:noFill/>
          </p:spPr>
          <p:txBody>
            <a:bodyPr wrap="square" rtlCol="0">
              <a:spAutoFit/>
            </a:bodyPr>
            <a:lstStyle/>
            <a:p>
              <a:pPr algn="r"/>
              <a:r>
                <a:rPr lang="en-US" sz="1050" dirty="0" smtClean="0">
                  <a:latin typeface="Calibri" panose="020F0502020204030204" pitchFamily="34" charset="0"/>
                </a:rPr>
                <a:t>My MOS certification has made me more efficient in my school work.</a:t>
              </a:r>
              <a:endParaRPr lang="en-US" sz="1050" dirty="0">
                <a:latin typeface="Calibri" panose="020F0502020204030204" pitchFamily="34" charset="0"/>
              </a:endParaRPr>
            </a:p>
          </p:txBody>
        </p:sp>
        <p:sp>
          <p:nvSpPr>
            <p:cNvPr id="6" name="TextBox 5"/>
            <p:cNvSpPr txBox="1"/>
            <p:nvPr/>
          </p:nvSpPr>
          <p:spPr>
            <a:xfrm>
              <a:off x="3105152" y="1604701"/>
              <a:ext cx="2997190" cy="346249"/>
            </a:xfrm>
            <a:prstGeom prst="rect">
              <a:avLst/>
            </a:prstGeom>
            <a:noFill/>
          </p:spPr>
          <p:txBody>
            <a:bodyPr wrap="square" rtlCol="0">
              <a:spAutoFit/>
            </a:bodyPr>
            <a:lstStyle/>
            <a:p>
              <a:pPr algn="r"/>
              <a:r>
                <a:rPr lang="en-US" sz="1200" b="1" dirty="0" smtClean="0">
                  <a:latin typeface="Calibri" panose="020F0502020204030204" pitchFamily="34" charset="0"/>
                </a:rPr>
                <a:t>My MOS certification enables me to produce higher quality school work.</a:t>
              </a:r>
              <a:endParaRPr lang="en-US" sz="1200" b="1" dirty="0">
                <a:latin typeface="Calibri" panose="020F0502020204030204" pitchFamily="34" charset="0"/>
              </a:endParaRPr>
            </a:p>
          </p:txBody>
        </p:sp>
        <p:sp>
          <p:nvSpPr>
            <p:cNvPr id="7" name="TextBox 6"/>
            <p:cNvSpPr txBox="1"/>
            <p:nvPr/>
          </p:nvSpPr>
          <p:spPr>
            <a:xfrm>
              <a:off x="3105152" y="2114081"/>
              <a:ext cx="3002280" cy="432811"/>
            </a:xfrm>
            <a:prstGeom prst="rect">
              <a:avLst/>
            </a:prstGeom>
            <a:noFill/>
          </p:spPr>
          <p:txBody>
            <a:bodyPr wrap="square" rtlCol="0">
              <a:spAutoFit/>
            </a:bodyPr>
            <a:lstStyle/>
            <a:p>
              <a:pPr algn="r"/>
              <a:r>
                <a:rPr lang="en-US" sz="1050" dirty="0" smtClean="0">
                  <a:latin typeface="Calibri" panose="020F0502020204030204" pitchFamily="34" charset="0"/>
                </a:rPr>
                <a:t>I am known (at least in some circles) for my knowledge and skills In the MS Office application(s) that I became certified in prior.</a:t>
              </a:r>
              <a:endParaRPr lang="en-US" sz="1050" dirty="0">
                <a:latin typeface="Calibri" panose="020F0502020204030204" pitchFamily="34" charset="0"/>
              </a:endParaRPr>
            </a:p>
          </p:txBody>
        </p:sp>
        <p:sp>
          <p:nvSpPr>
            <p:cNvPr id="8" name="TextBox 7"/>
            <p:cNvSpPr txBox="1"/>
            <p:nvPr/>
          </p:nvSpPr>
          <p:spPr>
            <a:xfrm>
              <a:off x="3110077" y="2826428"/>
              <a:ext cx="2999734" cy="346249"/>
            </a:xfrm>
            <a:prstGeom prst="rect">
              <a:avLst/>
            </a:prstGeom>
            <a:noFill/>
          </p:spPr>
          <p:txBody>
            <a:bodyPr wrap="square" rtlCol="0">
              <a:spAutoFit/>
            </a:bodyPr>
            <a:lstStyle/>
            <a:p>
              <a:pPr algn="r"/>
              <a:r>
                <a:rPr lang="en-US" sz="1200" b="1" dirty="0" smtClean="0">
                  <a:latin typeface="Calibri" panose="020F0502020204030204" pitchFamily="34" charset="0"/>
                </a:rPr>
                <a:t>MOS certification improved my overall school readiness</a:t>
              </a:r>
              <a:r>
                <a:rPr lang="en-US" sz="1050" dirty="0" smtClean="0">
                  <a:latin typeface="Calibri" panose="020F0502020204030204" pitchFamily="34" charset="0"/>
                </a:rPr>
                <a:t>.</a:t>
              </a:r>
              <a:endParaRPr lang="en-US" sz="1050" dirty="0">
                <a:latin typeface="Calibri" panose="020F0502020204030204" pitchFamily="34" charset="0"/>
              </a:endParaRPr>
            </a:p>
          </p:txBody>
        </p:sp>
        <p:sp>
          <p:nvSpPr>
            <p:cNvPr id="9" name="TextBox 8"/>
            <p:cNvSpPr txBox="1"/>
            <p:nvPr/>
          </p:nvSpPr>
          <p:spPr>
            <a:xfrm>
              <a:off x="3110241" y="3327855"/>
              <a:ext cx="2997190" cy="311623"/>
            </a:xfrm>
            <a:prstGeom prst="rect">
              <a:avLst/>
            </a:prstGeom>
            <a:noFill/>
          </p:spPr>
          <p:txBody>
            <a:bodyPr wrap="square" lIns="0" rtlCol="0">
              <a:spAutoFit/>
            </a:bodyPr>
            <a:lstStyle/>
            <a:p>
              <a:pPr algn="r"/>
              <a:r>
                <a:rPr lang="en-US" sz="1050" dirty="0" smtClean="0">
                  <a:latin typeface="Calibri" panose="020F0502020204030204" pitchFamily="34" charset="0"/>
                </a:rPr>
                <a:t>Being MOS certified has given me more confidence in my abilities as a student.</a:t>
              </a:r>
              <a:endParaRPr lang="en-US" sz="1050" dirty="0">
                <a:latin typeface="Calibri" panose="020F0502020204030204" pitchFamily="34" charset="0"/>
              </a:endParaRPr>
            </a:p>
          </p:txBody>
        </p:sp>
        <p:sp>
          <p:nvSpPr>
            <p:cNvPr id="10" name="TextBox 9"/>
            <p:cNvSpPr txBox="1"/>
            <p:nvPr/>
          </p:nvSpPr>
          <p:spPr>
            <a:xfrm>
              <a:off x="3105153" y="3756665"/>
              <a:ext cx="3002278" cy="553998"/>
            </a:xfrm>
            <a:prstGeom prst="rect">
              <a:avLst/>
            </a:prstGeom>
            <a:noFill/>
          </p:spPr>
          <p:txBody>
            <a:bodyPr wrap="square" rtlCol="0">
              <a:spAutoFit/>
            </a:bodyPr>
            <a:lstStyle/>
            <a:p>
              <a:pPr algn="r"/>
              <a:r>
                <a:rPr lang="en-US" sz="1050" dirty="0" smtClean="0">
                  <a:latin typeface="Calibri" panose="020F0502020204030204" pitchFamily="34" charset="0"/>
                </a:rPr>
                <a:t>With regard to some of the MS Office features and tools that I use, I probably wouldn’t have known about them hadn’t it been for the MOS certification(s) that I obtained prior.</a:t>
              </a:r>
              <a:endParaRPr lang="en-US" sz="1050" dirty="0">
                <a:latin typeface="Calibri" panose="020F0502020204030204" pitchFamily="34" charset="0"/>
              </a:endParaRPr>
            </a:p>
          </p:txBody>
        </p:sp>
      </p:grpSp>
      <p:grpSp>
        <p:nvGrpSpPr>
          <p:cNvPr id="11" name="Group 10"/>
          <p:cNvGrpSpPr/>
          <p:nvPr/>
        </p:nvGrpSpPr>
        <p:grpSpPr>
          <a:xfrm>
            <a:off x="8311349" y="1501877"/>
            <a:ext cx="706648" cy="4201217"/>
            <a:chOff x="8239708" y="1306788"/>
            <a:chExt cx="706648" cy="3150912"/>
          </a:xfrm>
        </p:grpSpPr>
        <p:sp>
          <p:nvSpPr>
            <p:cNvPr id="12" name="TextBox 11"/>
            <p:cNvSpPr txBox="1"/>
            <p:nvPr/>
          </p:nvSpPr>
          <p:spPr>
            <a:xfrm>
              <a:off x="8314453" y="1306788"/>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88%</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3" name="TextBox 12"/>
            <p:cNvSpPr txBox="1"/>
            <p:nvPr/>
          </p:nvSpPr>
          <p:spPr>
            <a:xfrm>
              <a:off x="8308951" y="1885074"/>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87%</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4" name="TextBox 13"/>
            <p:cNvSpPr txBox="1"/>
            <p:nvPr/>
          </p:nvSpPr>
          <p:spPr>
            <a:xfrm>
              <a:off x="8305800" y="3030006"/>
              <a:ext cx="631903" cy="284693"/>
            </a:xfrm>
            <a:prstGeom prst="rect">
              <a:avLst/>
            </a:prstGeom>
            <a:noFill/>
          </p:spPr>
          <p:txBody>
            <a:bodyPr wrap="none"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77%</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5" name="TextBox 14"/>
            <p:cNvSpPr txBox="1"/>
            <p:nvPr/>
          </p:nvSpPr>
          <p:spPr>
            <a:xfrm>
              <a:off x="8239708" y="3636131"/>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79%</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6" name="TextBox 15"/>
            <p:cNvSpPr txBox="1"/>
            <p:nvPr/>
          </p:nvSpPr>
          <p:spPr>
            <a:xfrm>
              <a:off x="8305800" y="4207631"/>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70%</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7" name="TextBox 16"/>
            <p:cNvSpPr txBox="1"/>
            <p:nvPr/>
          </p:nvSpPr>
          <p:spPr>
            <a:xfrm>
              <a:off x="8239708" y="2457450"/>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70%</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grpSp>
      <p:grpSp>
        <p:nvGrpSpPr>
          <p:cNvPr id="18" name="Group 17"/>
          <p:cNvGrpSpPr>
            <a:grpSpLocks noChangeAspect="1"/>
          </p:cNvGrpSpPr>
          <p:nvPr/>
        </p:nvGrpSpPr>
        <p:grpSpPr>
          <a:xfrm>
            <a:off x="6365535" y="914387"/>
            <a:ext cx="2491826" cy="171569"/>
            <a:chOff x="1893455" y="4722197"/>
            <a:chExt cx="3114783" cy="160846"/>
          </a:xfrm>
        </p:grpSpPr>
        <p:grpSp>
          <p:nvGrpSpPr>
            <p:cNvPr id="19" name="Group 18"/>
            <p:cNvGrpSpPr/>
            <p:nvPr/>
          </p:nvGrpSpPr>
          <p:grpSpPr>
            <a:xfrm>
              <a:off x="1893455" y="4725487"/>
              <a:ext cx="777610" cy="156082"/>
              <a:chOff x="1893455" y="4725487"/>
              <a:chExt cx="777610" cy="156082"/>
            </a:xfrm>
          </p:grpSpPr>
          <p:sp>
            <p:nvSpPr>
              <p:cNvPr id="32" name="Rectangle 31"/>
              <p:cNvSpPr/>
              <p:nvPr/>
            </p:nvSpPr>
            <p:spPr>
              <a:xfrm>
                <a:off x="1893455" y="4725487"/>
                <a:ext cx="82296" cy="1467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33" name="TextBox 32"/>
              <p:cNvSpPr txBox="1"/>
              <p:nvPr/>
            </p:nvSpPr>
            <p:spPr>
              <a:xfrm>
                <a:off x="1950113" y="4751726"/>
                <a:ext cx="720952" cy="129843"/>
              </a:xfrm>
              <a:prstGeom prst="rect">
                <a:avLst/>
              </a:prstGeom>
              <a:noFill/>
            </p:spPr>
            <p:txBody>
              <a:bodyPr wrap="none" lIns="45720" tIns="0" rIns="0" bIns="0" rtlCol="0">
                <a:spAutoFit/>
              </a:bodyPr>
              <a:lstStyle/>
              <a:p>
                <a:r>
                  <a:rPr lang="en-US" sz="900" i="1" dirty="0" smtClean="0">
                    <a:latin typeface="+mj-lt"/>
                  </a:rPr>
                  <a:t>Disagree &gt;</a:t>
                </a:r>
                <a:endParaRPr lang="en-US" sz="900" i="1" dirty="0">
                  <a:latin typeface="+mj-lt"/>
                </a:endParaRPr>
              </a:p>
            </p:txBody>
          </p:sp>
        </p:grpSp>
        <p:grpSp>
          <p:nvGrpSpPr>
            <p:cNvPr id="20" name="Group 19"/>
            <p:cNvGrpSpPr/>
            <p:nvPr/>
          </p:nvGrpSpPr>
          <p:grpSpPr>
            <a:xfrm>
              <a:off x="2598820" y="4723716"/>
              <a:ext cx="777610" cy="156082"/>
              <a:chOff x="2622630" y="4723716"/>
              <a:chExt cx="777610" cy="156082"/>
            </a:xfrm>
          </p:grpSpPr>
          <p:sp>
            <p:nvSpPr>
              <p:cNvPr id="30" name="Rectangle 29"/>
              <p:cNvSpPr/>
              <p:nvPr/>
            </p:nvSpPr>
            <p:spPr>
              <a:xfrm>
                <a:off x="2622630" y="4723716"/>
                <a:ext cx="82296" cy="1467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31" name="TextBox 30"/>
              <p:cNvSpPr txBox="1"/>
              <p:nvPr/>
            </p:nvSpPr>
            <p:spPr>
              <a:xfrm>
                <a:off x="2679288" y="4749955"/>
                <a:ext cx="720952" cy="129843"/>
              </a:xfrm>
              <a:prstGeom prst="rect">
                <a:avLst/>
              </a:prstGeom>
              <a:noFill/>
            </p:spPr>
            <p:txBody>
              <a:bodyPr wrap="none" lIns="45720" tIns="0" rIns="0" bIns="0" rtlCol="0">
                <a:spAutoFit/>
              </a:bodyPr>
              <a:lstStyle/>
              <a:p>
                <a:r>
                  <a:rPr lang="en-US" sz="900" i="1" dirty="0" smtClean="0">
                    <a:latin typeface="+mj-lt"/>
                  </a:rPr>
                  <a:t>Disagree &lt;</a:t>
                </a:r>
                <a:endParaRPr lang="en-US" sz="900" i="1" dirty="0">
                  <a:latin typeface="+mj-lt"/>
                </a:endParaRPr>
              </a:p>
            </p:txBody>
          </p:sp>
        </p:grpSp>
        <p:grpSp>
          <p:nvGrpSpPr>
            <p:cNvPr id="21" name="Group 20"/>
            <p:cNvGrpSpPr/>
            <p:nvPr/>
          </p:nvGrpSpPr>
          <p:grpSpPr>
            <a:xfrm>
              <a:off x="3305954" y="4722751"/>
              <a:ext cx="559199" cy="156082"/>
              <a:chOff x="3353574" y="4722751"/>
              <a:chExt cx="559199" cy="156082"/>
            </a:xfrm>
          </p:grpSpPr>
          <p:sp>
            <p:nvSpPr>
              <p:cNvPr id="28" name="Rectangle 27"/>
              <p:cNvSpPr/>
              <p:nvPr/>
            </p:nvSpPr>
            <p:spPr>
              <a:xfrm>
                <a:off x="3353574" y="4722751"/>
                <a:ext cx="82296" cy="14675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9" name="TextBox 28"/>
              <p:cNvSpPr txBox="1"/>
              <p:nvPr/>
            </p:nvSpPr>
            <p:spPr>
              <a:xfrm>
                <a:off x="3410232" y="4748990"/>
                <a:ext cx="502541" cy="129843"/>
              </a:xfrm>
              <a:prstGeom prst="rect">
                <a:avLst/>
              </a:prstGeom>
              <a:noFill/>
            </p:spPr>
            <p:txBody>
              <a:bodyPr wrap="none" lIns="45720" tIns="0" rIns="0" bIns="0" rtlCol="0">
                <a:spAutoFit/>
              </a:bodyPr>
              <a:lstStyle/>
              <a:p>
                <a:r>
                  <a:rPr lang="en-US" sz="900" i="1" dirty="0" smtClean="0">
                    <a:latin typeface="+mj-lt"/>
                  </a:rPr>
                  <a:t>Neutral</a:t>
                </a:r>
                <a:endParaRPr lang="en-US" sz="900" i="1" dirty="0">
                  <a:latin typeface="+mj-lt"/>
                </a:endParaRPr>
              </a:p>
            </p:txBody>
          </p:sp>
        </p:grpSp>
        <p:grpSp>
          <p:nvGrpSpPr>
            <p:cNvPr id="22" name="Group 21"/>
            <p:cNvGrpSpPr/>
            <p:nvPr/>
          </p:nvGrpSpPr>
          <p:grpSpPr>
            <a:xfrm>
              <a:off x="3851814" y="4723364"/>
              <a:ext cx="611295" cy="158463"/>
              <a:chOff x="3923244" y="4723364"/>
              <a:chExt cx="611295" cy="158463"/>
            </a:xfrm>
          </p:grpSpPr>
          <p:sp>
            <p:nvSpPr>
              <p:cNvPr id="26" name="Rectangle 25"/>
              <p:cNvSpPr/>
              <p:nvPr/>
            </p:nvSpPr>
            <p:spPr>
              <a:xfrm>
                <a:off x="3923244" y="4723364"/>
                <a:ext cx="82296" cy="146750"/>
              </a:xfrm>
              <a:prstGeom prst="rect">
                <a:avLst/>
              </a:prstGeom>
              <a:solidFill>
                <a:srgbClr val="6FA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7" name="TextBox 26"/>
              <p:cNvSpPr txBox="1"/>
              <p:nvPr/>
            </p:nvSpPr>
            <p:spPr>
              <a:xfrm>
                <a:off x="3979901" y="4751984"/>
                <a:ext cx="554638" cy="129843"/>
              </a:xfrm>
              <a:prstGeom prst="rect">
                <a:avLst/>
              </a:prstGeom>
              <a:noFill/>
            </p:spPr>
            <p:txBody>
              <a:bodyPr wrap="none" lIns="45720" tIns="0" rIns="0" bIns="0" rtlCol="0">
                <a:spAutoFit/>
              </a:bodyPr>
              <a:lstStyle/>
              <a:p>
                <a:r>
                  <a:rPr lang="en-US" sz="900" i="1" dirty="0" smtClean="0">
                    <a:latin typeface="+mj-lt"/>
                  </a:rPr>
                  <a:t>Agree &lt;</a:t>
                </a:r>
                <a:endParaRPr lang="en-US" sz="900" i="1" dirty="0">
                  <a:latin typeface="+mj-lt"/>
                </a:endParaRPr>
              </a:p>
            </p:txBody>
          </p:sp>
        </p:grpSp>
        <p:grpSp>
          <p:nvGrpSpPr>
            <p:cNvPr id="23" name="Group 22"/>
            <p:cNvGrpSpPr/>
            <p:nvPr/>
          </p:nvGrpSpPr>
          <p:grpSpPr>
            <a:xfrm>
              <a:off x="4429001" y="4722197"/>
              <a:ext cx="579237" cy="160846"/>
              <a:chOff x="4524241" y="4722197"/>
              <a:chExt cx="579237" cy="160846"/>
            </a:xfrm>
          </p:grpSpPr>
          <p:sp>
            <p:nvSpPr>
              <p:cNvPr id="24" name="Rectangle 23"/>
              <p:cNvSpPr/>
              <p:nvPr/>
            </p:nvSpPr>
            <p:spPr>
              <a:xfrm>
                <a:off x="4524241" y="4722197"/>
                <a:ext cx="82296" cy="146750"/>
              </a:xfrm>
              <a:prstGeom prst="rect">
                <a:avLst/>
              </a:prstGeom>
              <a:solidFill>
                <a:srgbClr val="148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5" name="TextBox 24"/>
              <p:cNvSpPr txBox="1"/>
              <p:nvPr/>
            </p:nvSpPr>
            <p:spPr>
              <a:xfrm>
                <a:off x="4580898" y="4753201"/>
                <a:ext cx="522580" cy="129842"/>
              </a:xfrm>
              <a:prstGeom prst="rect">
                <a:avLst/>
              </a:prstGeom>
              <a:noFill/>
            </p:spPr>
            <p:txBody>
              <a:bodyPr wrap="none" lIns="45720" tIns="0" rIns="0" bIns="0" rtlCol="0">
                <a:spAutoFit/>
              </a:bodyPr>
              <a:lstStyle/>
              <a:p>
                <a:r>
                  <a:rPr lang="en-US" sz="900" i="1" dirty="0" smtClean="0">
                    <a:latin typeface="+mj-lt"/>
                  </a:rPr>
                  <a:t>Agree </a:t>
                </a:r>
                <a:r>
                  <a:rPr lang="en-US" sz="600" i="1" dirty="0" smtClean="0">
                    <a:latin typeface="+mj-lt"/>
                  </a:rPr>
                  <a:t>&gt;</a:t>
                </a:r>
                <a:endParaRPr lang="en-US" sz="600" i="1" dirty="0">
                  <a:latin typeface="+mj-lt"/>
                </a:endParaRPr>
              </a:p>
            </p:txBody>
          </p:sp>
        </p:gr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23"/>
            <a:ext cx="9144000" cy="7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533400" y="1155155"/>
            <a:ext cx="1752600" cy="1822096"/>
            <a:chOff x="914399" y="2035277"/>
            <a:chExt cx="1353312" cy="1366572"/>
          </a:xfrm>
        </p:grpSpPr>
        <p:sp>
          <p:nvSpPr>
            <p:cNvPr id="38" name="Rounded Rectangle 37"/>
            <p:cNvSpPr>
              <a:spLocks noChangeAspect="1"/>
            </p:cNvSpPr>
            <p:nvPr/>
          </p:nvSpPr>
          <p:spPr>
            <a:xfrm>
              <a:off x="914399" y="2035277"/>
              <a:ext cx="1353312" cy="135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35" y="2170123"/>
              <a:ext cx="1015469" cy="1231726"/>
            </a:xfrm>
            <a:prstGeom prst="rect">
              <a:avLst/>
            </a:prstGeom>
          </p:spPr>
        </p:pic>
      </p:grpSp>
      <p:pic>
        <p:nvPicPr>
          <p:cNvPr id="40" name="Picture 10" descr="C:\Users\ltroy\AppData\Local\Microsoft\Windows\Temporary Internet Files\Content.IE5\V6UDQ7M8\logo[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978611">
            <a:off x="787549" y="4013057"/>
            <a:ext cx="1460498" cy="14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143000"/>
            <a:ext cx="8229600" cy="4989737"/>
          </a:xfrm>
        </p:spPr>
        <p:txBody>
          <a:bodyPr/>
          <a:lstStyle/>
          <a:p>
            <a:pPr marL="0" indent="0">
              <a:buNone/>
            </a:pPr>
            <a:r>
              <a:rPr lang="en-US" dirty="0" smtClean="0"/>
              <a:t>Prove your skills in Microsoft Word, Excel, and PowerPoint</a:t>
            </a:r>
            <a:br>
              <a:rPr lang="en-US" dirty="0" smtClean="0"/>
            </a:br>
            <a:r>
              <a:rPr lang="en-US" dirty="0" smtClean="0"/>
              <a:t>and you could win an invitation to compete in the MOS</a:t>
            </a:r>
            <a:r>
              <a:rPr lang="en-US" dirty="0"/>
              <a:t> </a:t>
            </a:r>
            <a:r>
              <a:rPr lang="en-US" dirty="0" smtClean="0"/>
              <a:t>Championships for a chance to </a:t>
            </a:r>
            <a:r>
              <a:rPr lang="en-US" b="1" dirty="0" smtClean="0"/>
              <a:t>become a MOS champion</a:t>
            </a:r>
            <a:r>
              <a:rPr lang="en-US" dirty="0" smtClean="0"/>
              <a:t>!</a:t>
            </a:r>
          </a:p>
          <a:p>
            <a:pPr marL="0" indent="0">
              <a:buNone/>
            </a:pPr>
            <a:endParaRPr lang="en-US" dirty="0"/>
          </a:p>
          <a:p>
            <a:pPr marL="0" indent="0">
              <a:buNone/>
            </a:pPr>
            <a:r>
              <a:rPr lang="en-US" b="1" dirty="0" smtClean="0"/>
              <a:t>Prizes include scholarship money, a medal, trophy, certificate, and </a:t>
            </a:r>
          </a:p>
          <a:p>
            <a:pPr marL="0" indent="0">
              <a:buNone/>
            </a:pPr>
            <a:r>
              <a:rPr lang="en-US" b="1" dirty="0"/>
              <a:t>m</a:t>
            </a:r>
            <a:r>
              <a:rPr lang="en-US" b="1" dirty="0" smtClean="0"/>
              <a:t>ore!</a:t>
            </a:r>
          </a:p>
          <a:p>
            <a:pPr marL="0" indent="0">
              <a:buNone/>
            </a:pPr>
            <a:endParaRPr lang="en-US" dirty="0"/>
          </a:p>
          <a:p>
            <a:pPr marL="0" indent="0">
              <a:buNone/>
            </a:pPr>
            <a:r>
              <a:rPr lang="en-US" dirty="0" smtClean="0"/>
              <a:t>For more information visit: moschampionship.com</a:t>
            </a:r>
          </a:p>
          <a:p>
            <a:pPr marL="0" indent="0">
              <a:buNone/>
            </a:pPr>
            <a:endParaRPr lang="en-US" dirty="0"/>
          </a:p>
          <a:p>
            <a:pPr marL="0" indent="0">
              <a:buNone/>
            </a:pPr>
            <a:endParaRPr lang="en-US" dirty="0" smtClean="0"/>
          </a:p>
        </p:txBody>
      </p:sp>
      <p:sp>
        <p:nvSpPr>
          <p:cNvPr id="3" name="TextBox 2"/>
          <p:cNvSpPr txBox="1"/>
          <p:nvPr/>
        </p:nvSpPr>
        <p:spPr>
          <a:xfrm>
            <a:off x="457200" y="228600"/>
            <a:ext cx="6400800" cy="430887"/>
          </a:xfrm>
          <a:prstGeom prst="rect">
            <a:avLst/>
          </a:prstGeom>
          <a:noFill/>
        </p:spPr>
        <p:txBody>
          <a:bodyPr wrap="square" rtlCol="0">
            <a:spAutoFit/>
          </a:bodyPr>
          <a:lstStyle/>
          <a:p>
            <a:r>
              <a:rPr lang="en-US" sz="2200" dirty="0" smtClean="0"/>
              <a:t>MOS US &amp; World Championships</a:t>
            </a:r>
            <a:endParaRPr lang="en-US" sz="2200" dirty="0"/>
          </a:p>
        </p:txBody>
      </p:sp>
      <p:pic>
        <p:nvPicPr>
          <p:cNvPr id="4" name="Picture 2" descr="ftp://ftp.certiport.com/Marketing/MSCompetition/Doc/MOSWC_2015_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20466">
            <a:off x="6965492" y="3607332"/>
            <a:ext cx="1842090" cy="23402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40268"/>
            <a:ext cx="5257800" cy="369332"/>
          </a:xfrm>
          <a:prstGeom prst="rect">
            <a:avLst/>
          </a:prstGeom>
          <a:noFill/>
        </p:spPr>
        <p:txBody>
          <a:bodyPr wrap="square" rtlCol="0">
            <a:spAutoFit/>
          </a:bodyPr>
          <a:lstStyle/>
          <a:p>
            <a:r>
              <a:rPr lang="en-US" dirty="0" smtClean="0"/>
              <a:t>Microsoft Office 2016 World Championship Video</a:t>
            </a:r>
            <a:endParaRPr lang="en-US" dirty="0"/>
          </a:p>
        </p:txBody>
      </p:sp>
      <p:pic>
        <p:nvPicPr>
          <p:cNvPr id="3" name="Z2UxTjkbqOQ"/>
          <p:cNvPicPr>
            <a:picLocks noGrp="1" noRot="1" noChangeAspect="1"/>
          </p:cNvPicPr>
          <p:nvPr>
            <p:ph sz="quarter" idx="13"/>
            <a:videoFile r:link="rId1"/>
          </p:nvPr>
        </p:nvPicPr>
        <p:blipFill>
          <a:blip r:embed="rId3"/>
          <a:stretch>
            <a:fillRect/>
          </a:stretch>
        </p:blipFill>
        <p:spPr>
          <a:xfrm>
            <a:off x="1524000" y="1752600"/>
            <a:ext cx="5847644" cy="3289300"/>
          </a:xfrm>
          <a:prstGeom prst="rect">
            <a:avLst/>
          </a:prstGeom>
        </p:spPr>
      </p:pic>
    </p:spTree>
    <p:extLst>
      <p:ext uri="{BB962C8B-B14F-4D97-AF65-F5344CB8AC3E}">
        <p14:creationId xmlns:p14="http://schemas.microsoft.com/office/powerpoint/2010/main" val="10859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600201"/>
            <a:ext cx="8229600" cy="4267200"/>
          </a:xfrm>
        </p:spPr>
        <p:txBody>
          <a:bodyPr/>
          <a:lstStyle/>
          <a:p>
            <a:pPr marL="0" indent="0">
              <a:buNone/>
            </a:pPr>
            <a:r>
              <a:rPr lang="en-US" dirty="0"/>
              <a:t>As a Microsoft Office Master, you will:</a:t>
            </a:r>
          </a:p>
          <a:p>
            <a:r>
              <a:rPr lang="en-US" dirty="0"/>
              <a:t>Build credibility through proof of </a:t>
            </a:r>
            <a:r>
              <a:rPr lang="en-US" dirty="0" smtClean="0"/>
              <a:t>skills in multiple applications</a:t>
            </a:r>
            <a:endParaRPr lang="en-US" dirty="0"/>
          </a:p>
          <a:p>
            <a:r>
              <a:rPr lang="en-US" dirty="0"/>
              <a:t>Set yourself apart as a desktop computing expert</a:t>
            </a:r>
          </a:p>
          <a:p>
            <a:r>
              <a:rPr lang="en-US" dirty="0"/>
              <a:t>Differentiate yourself from your peers</a:t>
            </a:r>
          </a:p>
          <a:p>
            <a:r>
              <a:rPr lang="en-US" dirty="0"/>
              <a:t>Possess a professional recognition accepted around the world</a:t>
            </a:r>
          </a:p>
          <a:p>
            <a:pPr marL="0" indent="0">
              <a:buNone/>
            </a:pPr>
            <a:endParaRPr lang="en-US" dirty="0"/>
          </a:p>
          <a:p>
            <a:pPr marL="0" indent="0">
              <a:buNone/>
            </a:pPr>
            <a:r>
              <a:rPr lang="en-US" b="1" dirty="0" smtClean="0"/>
              <a:t>3 Exam Tracks for Office 2013: </a:t>
            </a:r>
          </a:p>
          <a:p>
            <a:pPr marL="457200" indent="-457200">
              <a:buAutoNum type="arabicPeriod"/>
            </a:pPr>
            <a:r>
              <a:rPr lang="en-US" dirty="0" smtClean="0"/>
              <a:t>Word Expert + Excel Core + Elective</a:t>
            </a:r>
          </a:p>
          <a:p>
            <a:pPr marL="457200" indent="-457200">
              <a:buAutoNum type="arabicPeriod"/>
            </a:pPr>
            <a:r>
              <a:rPr lang="en-US" dirty="0"/>
              <a:t>Excel Expert + Word Core + Elective</a:t>
            </a:r>
          </a:p>
          <a:p>
            <a:pPr marL="457200" indent="-457200">
              <a:buAutoNum type="arabicPeriod"/>
            </a:pPr>
            <a:r>
              <a:rPr lang="en-US" dirty="0"/>
              <a:t>Word Expert + Excel Expert </a:t>
            </a:r>
          </a:p>
          <a:p>
            <a:pPr marL="0" indent="0">
              <a:buNone/>
            </a:pPr>
            <a:endParaRPr lang="en-US" dirty="0"/>
          </a:p>
        </p:txBody>
      </p:sp>
      <p:sp>
        <p:nvSpPr>
          <p:cNvPr id="3" name="TextBox 2"/>
          <p:cNvSpPr txBox="1"/>
          <p:nvPr/>
        </p:nvSpPr>
        <p:spPr>
          <a:xfrm>
            <a:off x="533400" y="228600"/>
            <a:ext cx="4953000" cy="430887"/>
          </a:xfrm>
          <a:prstGeom prst="rect">
            <a:avLst/>
          </a:prstGeom>
          <a:noFill/>
        </p:spPr>
        <p:txBody>
          <a:bodyPr wrap="square" rtlCol="0">
            <a:spAutoFit/>
          </a:bodyPr>
          <a:lstStyle/>
          <a:p>
            <a:r>
              <a:rPr lang="en-US" sz="2200" dirty="0" smtClean="0"/>
              <a:t>Become a MOS Master</a:t>
            </a:r>
            <a:endParaRPr lang="en-US" sz="2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86600" y="228600"/>
            <a:ext cx="1504950" cy="1240155"/>
          </a:xfrm>
          <a:prstGeom prst="rect">
            <a:avLst/>
          </a:prstGeom>
        </p:spPr>
      </p:pic>
    </p:spTree>
    <p:extLst>
      <p:ext uri="{BB962C8B-B14F-4D97-AF65-F5344CB8AC3E}">
        <p14:creationId xmlns:p14="http://schemas.microsoft.com/office/powerpoint/2010/main" val="354019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3349" y="20201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My MOS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2901122" y="1214819"/>
            <a:ext cx="2930610" cy="1077218"/>
          </a:xfrm>
          <a:prstGeom prst="rect">
            <a:avLst/>
          </a:prstGeom>
          <a:noFill/>
        </p:spPr>
        <p:txBody>
          <a:bodyPr wrap="none" rtlCol="0">
            <a:spAutoFit/>
          </a:bodyPr>
          <a:lstStyle/>
          <a:p>
            <a:pPr fontAlgn="base"/>
            <a:r>
              <a:rPr lang="en-US" sz="2800" b="1" dirty="0" smtClean="0">
                <a:solidFill>
                  <a:srgbClr val="FF0000"/>
                </a:solidFill>
              </a:rPr>
              <a:t>Nina Joseph</a:t>
            </a:r>
            <a:endParaRPr lang="en-US" sz="2800" b="1" dirty="0">
              <a:solidFill>
                <a:srgbClr val="FF0000"/>
              </a:solidFill>
            </a:endParaRPr>
          </a:p>
          <a:p>
            <a:pPr fontAlgn="base"/>
            <a:r>
              <a:rPr lang="en-US" dirty="0" smtClean="0"/>
              <a:t>Cary, NC, United </a:t>
            </a:r>
            <a:r>
              <a:rPr lang="en-US" dirty="0"/>
              <a:t>States</a:t>
            </a:r>
            <a:br>
              <a:rPr lang="en-US" dirty="0"/>
            </a:br>
            <a:r>
              <a:rPr lang="en-US" dirty="0" smtClean="0"/>
              <a:t>MOS US National Champion</a:t>
            </a:r>
            <a:endParaRPr lang="en-US" dirty="0"/>
          </a:p>
        </p:txBody>
      </p:sp>
      <p:sp>
        <p:nvSpPr>
          <p:cNvPr id="5" name="TextBox 4"/>
          <p:cNvSpPr txBox="1"/>
          <p:nvPr/>
        </p:nvSpPr>
        <p:spPr>
          <a:xfrm>
            <a:off x="2915265" y="2438400"/>
            <a:ext cx="5767684" cy="3539430"/>
          </a:xfrm>
          <a:prstGeom prst="rect">
            <a:avLst/>
          </a:prstGeom>
          <a:noFill/>
        </p:spPr>
        <p:txBody>
          <a:bodyPr wrap="square" rtlCol="0">
            <a:spAutoFit/>
          </a:bodyPr>
          <a:lstStyle/>
          <a:p>
            <a:r>
              <a:rPr lang="en-US" sz="1600" dirty="0"/>
              <a:t>Last summer, my MOS certification qualified me for the MOS National Competition from which I was invited to the World Competition. Both events were unforgettable experiences filled with wonderful people and wonderful memories. </a:t>
            </a:r>
            <a:r>
              <a:rPr lang="en-US" sz="1600" b="1" dirty="0"/>
              <a:t>Since then, my certification has helped me get a job where I get to use my Excel knowledge, and it has helped me get into an amazing college! </a:t>
            </a:r>
            <a:r>
              <a:rPr lang="en-US" sz="1600" dirty="0"/>
              <a:t>I could not be more grateful! Thank you, Microsoft and Certiport</a:t>
            </a:r>
            <a:r>
              <a:rPr lang="en-US" sz="1600" dirty="0" smtClean="0"/>
              <a:t>!</a:t>
            </a:r>
          </a:p>
          <a:p>
            <a:endParaRPr lang="en-US" sz="1600" dirty="0"/>
          </a:p>
          <a:p>
            <a:r>
              <a:rPr lang="en-US" sz="1600" dirty="0"/>
              <a:t>I would recommend MOS certification to anyone that uses Microsoft applications since working towards certification can </a:t>
            </a:r>
            <a:r>
              <a:rPr lang="en-US" sz="1600" b="1" dirty="0"/>
              <a:t>greatly improve understanding and efficiency within the applications. </a:t>
            </a:r>
            <a:r>
              <a:rPr lang="en-US" sz="1600" dirty="0"/>
              <a:t>Even more, the certifications are proof for employers that you are knowledgeable and proficient in the Microsoft products, and they make you stand out from others.</a:t>
            </a:r>
          </a:p>
        </p:txBody>
      </p:sp>
      <p:pic>
        <p:nvPicPr>
          <p:cNvPr id="3" name="Picture 2"/>
          <p:cNvPicPr>
            <a:picLocks noChangeAspect="1"/>
          </p:cNvPicPr>
          <p:nvPr/>
        </p:nvPicPr>
        <p:blipFill>
          <a:blip r:embed="rId3"/>
          <a:stretch>
            <a:fillRect/>
          </a:stretch>
        </p:blipFill>
        <p:spPr>
          <a:xfrm>
            <a:off x="7044034" y="1272564"/>
            <a:ext cx="1619250" cy="10194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49" y="1287312"/>
            <a:ext cx="1996044" cy="3013636"/>
          </a:xfrm>
          <a:prstGeom prst="rect">
            <a:avLst/>
          </a:prstGeom>
        </p:spPr>
      </p:pic>
    </p:spTree>
    <p:extLst>
      <p:ext uri="{BB962C8B-B14F-4D97-AF65-F5344CB8AC3E}">
        <p14:creationId xmlns:p14="http://schemas.microsoft.com/office/powerpoint/2010/main" val="291706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3349" y="20201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My MOS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3007682" y="1214819"/>
            <a:ext cx="3334054" cy="1077218"/>
          </a:xfrm>
          <a:prstGeom prst="rect">
            <a:avLst/>
          </a:prstGeom>
          <a:noFill/>
        </p:spPr>
        <p:txBody>
          <a:bodyPr wrap="none" rtlCol="0">
            <a:spAutoFit/>
          </a:bodyPr>
          <a:lstStyle/>
          <a:p>
            <a:pPr fontAlgn="base"/>
            <a:r>
              <a:rPr lang="en-US" sz="2800" b="1" dirty="0" smtClean="0">
                <a:solidFill>
                  <a:srgbClr val="FF0000"/>
                </a:solidFill>
              </a:rPr>
              <a:t>Jonathan Cory Bolles</a:t>
            </a:r>
            <a:endParaRPr lang="en-US" sz="2800" b="1" dirty="0">
              <a:solidFill>
                <a:srgbClr val="FF0000"/>
              </a:solidFill>
            </a:endParaRPr>
          </a:p>
          <a:p>
            <a:pPr fontAlgn="base"/>
            <a:r>
              <a:rPr lang="en-US" dirty="0" smtClean="0"/>
              <a:t>Bradenton, FL, United </a:t>
            </a:r>
            <a:r>
              <a:rPr lang="en-US" dirty="0"/>
              <a:t>States</a:t>
            </a:r>
            <a:br>
              <a:rPr lang="en-US" dirty="0"/>
            </a:br>
            <a:r>
              <a:rPr lang="en-US" dirty="0" smtClean="0"/>
              <a:t>MOS World Champion, 3</a:t>
            </a:r>
            <a:r>
              <a:rPr lang="en-US" baseline="30000" dirty="0" smtClean="0"/>
              <a:t>rd</a:t>
            </a:r>
            <a:r>
              <a:rPr lang="en-US" dirty="0" smtClean="0"/>
              <a:t> Place</a:t>
            </a:r>
            <a:endParaRPr lang="en-US" dirty="0"/>
          </a:p>
        </p:txBody>
      </p:sp>
      <p:sp>
        <p:nvSpPr>
          <p:cNvPr id="5" name="TextBox 4"/>
          <p:cNvSpPr txBox="1"/>
          <p:nvPr/>
        </p:nvSpPr>
        <p:spPr>
          <a:xfrm>
            <a:off x="3007682" y="2514600"/>
            <a:ext cx="5655602" cy="3416320"/>
          </a:xfrm>
          <a:prstGeom prst="rect">
            <a:avLst/>
          </a:prstGeom>
          <a:noFill/>
        </p:spPr>
        <p:txBody>
          <a:bodyPr wrap="square" rtlCol="0">
            <a:spAutoFit/>
          </a:bodyPr>
          <a:lstStyle/>
          <a:p>
            <a:r>
              <a:rPr lang="en-US" dirty="0"/>
              <a:t>My MOS certifications allowed me to compete in Certiport’s </a:t>
            </a:r>
            <a:r>
              <a:rPr lang="en-US" dirty="0" smtClean="0"/>
              <a:t>MOS U.S. </a:t>
            </a:r>
            <a:r>
              <a:rPr lang="en-US" dirty="0"/>
              <a:t>and </a:t>
            </a:r>
            <a:r>
              <a:rPr lang="en-US" dirty="0" smtClean="0"/>
              <a:t>World Championships, </a:t>
            </a:r>
            <a:r>
              <a:rPr lang="en-US" dirty="0"/>
              <a:t>placing third in the world for PowerPoint 2007 during the summer of 2013. </a:t>
            </a:r>
            <a:r>
              <a:rPr lang="en-US" dirty="0" smtClean="0"/>
              <a:t>That in itself helped me in a tremendous way, opening up potential job opportunities. In fact, after </a:t>
            </a:r>
            <a:r>
              <a:rPr lang="en-US" dirty="0"/>
              <a:t>the competition, </a:t>
            </a:r>
            <a:r>
              <a:rPr lang="en-US" b="1" dirty="0"/>
              <a:t>my winning position landed me a job as a marketing assistant </a:t>
            </a:r>
            <a:r>
              <a:rPr lang="en-US" dirty="0" smtClean="0"/>
              <a:t>at </a:t>
            </a:r>
            <a:r>
              <a:rPr lang="en-US" dirty="0"/>
              <a:t>a web development company near my home town</a:t>
            </a:r>
            <a:r>
              <a:rPr lang="en-US" dirty="0" smtClean="0"/>
              <a:t>.</a:t>
            </a:r>
          </a:p>
          <a:p>
            <a:endParaRPr lang="en-US" dirty="0"/>
          </a:p>
          <a:p>
            <a:r>
              <a:rPr lang="en-US" dirty="0"/>
              <a:t>I </a:t>
            </a:r>
            <a:r>
              <a:rPr lang="en-US" dirty="0" smtClean="0"/>
              <a:t>highly </a:t>
            </a:r>
            <a:r>
              <a:rPr lang="en-US" dirty="0"/>
              <a:t>recommend MOS certification to </a:t>
            </a:r>
            <a:r>
              <a:rPr lang="en-US" dirty="0" smtClean="0"/>
              <a:t>anyone. It </a:t>
            </a:r>
            <a:r>
              <a:rPr lang="en-US" dirty="0"/>
              <a:t>can open a multitude of opportunities in the lives of everyone who earns one.</a:t>
            </a:r>
          </a:p>
        </p:txBody>
      </p:sp>
      <p:pic>
        <p:nvPicPr>
          <p:cNvPr id="3" name="Picture 2"/>
          <p:cNvPicPr>
            <a:picLocks noChangeAspect="1"/>
          </p:cNvPicPr>
          <p:nvPr/>
        </p:nvPicPr>
        <p:blipFill>
          <a:blip r:embed="rId3"/>
          <a:stretch>
            <a:fillRect/>
          </a:stretch>
        </p:blipFill>
        <p:spPr>
          <a:xfrm>
            <a:off x="7044034" y="1272564"/>
            <a:ext cx="1619250" cy="10194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49" y="1313008"/>
            <a:ext cx="1996044" cy="2989898"/>
          </a:xfrm>
          <a:prstGeom prst="rect">
            <a:avLst/>
          </a:prstGeom>
        </p:spPr>
      </p:pic>
    </p:spTree>
    <p:extLst>
      <p:ext uri="{BB962C8B-B14F-4D97-AF65-F5344CB8AC3E}">
        <p14:creationId xmlns:p14="http://schemas.microsoft.com/office/powerpoint/2010/main" val="218633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8455" y="21416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MOS Success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3007683" y="1214819"/>
            <a:ext cx="3046155" cy="1077218"/>
          </a:xfrm>
          <a:prstGeom prst="rect">
            <a:avLst/>
          </a:prstGeom>
          <a:noFill/>
        </p:spPr>
        <p:txBody>
          <a:bodyPr wrap="none" rtlCol="0">
            <a:spAutoFit/>
          </a:bodyPr>
          <a:lstStyle/>
          <a:p>
            <a:r>
              <a:rPr lang="nb-NO" sz="2800" b="1" dirty="0">
                <a:solidFill>
                  <a:srgbClr val="FF0000"/>
                </a:solidFill>
              </a:rPr>
              <a:t>Reagan Beavers</a:t>
            </a:r>
          </a:p>
          <a:p>
            <a:r>
              <a:rPr lang="nb-NO" dirty="0"/>
              <a:t>Fayetteville, GA, United States</a:t>
            </a:r>
            <a:br>
              <a:rPr lang="nb-NO" dirty="0"/>
            </a:br>
            <a:r>
              <a:rPr lang="nb-NO" dirty="0"/>
              <a:t>Student at FCHS</a:t>
            </a:r>
          </a:p>
        </p:txBody>
      </p:sp>
      <p:sp>
        <p:nvSpPr>
          <p:cNvPr id="5" name="TextBox 4"/>
          <p:cNvSpPr txBox="1"/>
          <p:nvPr/>
        </p:nvSpPr>
        <p:spPr>
          <a:xfrm>
            <a:off x="3042453" y="2579906"/>
            <a:ext cx="5655602" cy="3539430"/>
          </a:xfrm>
          <a:prstGeom prst="rect">
            <a:avLst/>
          </a:prstGeom>
          <a:noFill/>
        </p:spPr>
        <p:txBody>
          <a:bodyPr wrap="square" rtlCol="0">
            <a:spAutoFit/>
          </a:bodyPr>
          <a:lstStyle/>
          <a:p>
            <a:r>
              <a:rPr lang="en-US" sz="1600" dirty="0"/>
              <a:t>At just 16 years old, I currently possess eight MOS </a:t>
            </a:r>
            <a:r>
              <a:rPr lang="en-US" sz="1600" dirty="0" smtClean="0"/>
              <a:t>certifications, </a:t>
            </a:r>
            <a:r>
              <a:rPr lang="en-US" sz="1600" dirty="0"/>
              <a:t>including the MOS Master title. </a:t>
            </a:r>
            <a:r>
              <a:rPr lang="en-US" sz="1600" b="1" dirty="0"/>
              <a:t>With these certifications I have earned opportunities to be interviewed by news media, </a:t>
            </a:r>
            <a:r>
              <a:rPr lang="en-US" sz="1600" b="1" dirty="0" smtClean="0"/>
              <a:t>have had </a:t>
            </a:r>
            <a:r>
              <a:rPr lang="en-US" sz="1600" b="1" dirty="0"/>
              <a:t>several job interviews</a:t>
            </a:r>
            <a:r>
              <a:rPr lang="en-US" sz="1600" dirty="0"/>
              <a:t>, and have been asked to create items for important local events. </a:t>
            </a:r>
            <a:r>
              <a:rPr lang="en-US" sz="1600" dirty="0" smtClean="0"/>
              <a:t>Most </a:t>
            </a:r>
            <a:r>
              <a:rPr lang="en-US" sz="1600" dirty="0"/>
              <a:t>importantly I have gained </a:t>
            </a:r>
            <a:r>
              <a:rPr lang="en-US" sz="1600" dirty="0" smtClean="0"/>
              <a:t>confidence </a:t>
            </a:r>
            <a:r>
              <a:rPr lang="en-US" sz="1600" dirty="0"/>
              <a:t>to be strong </a:t>
            </a:r>
            <a:r>
              <a:rPr lang="en-US" sz="1600" dirty="0" smtClean="0"/>
              <a:t>and </a:t>
            </a:r>
            <a:r>
              <a:rPr lang="en-US" sz="1600" dirty="0"/>
              <a:t>apply my knowledge </a:t>
            </a:r>
            <a:r>
              <a:rPr lang="en-US" sz="1600" dirty="0" smtClean="0"/>
              <a:t>in </a:t>
            </a:r>
            <a:r>
              <a:rPr lang="en-US" sz="1600" dirty="0"/>
              <a:t>the business field</a:t>
            </a:r>
            <a:r>
              <a:rPr lang="en-US" sz="1600" dirty="0" smtClean="0"/>
              <a:t>.</a:t>
            </a:r>
          </a:p>
          <a:p>
            <a:endParaRPr lang="en-US" sz="1600" dirty="0"/>
          </a:p>
          <a:p>
            <a:r>
              <a:rPr lang="en-US" sz="1600" dirty="0"/>
              <a:t>I would highly urge friends to take a MOS exam. MOS opens up an abundance of doors. There are so </a:t>
            </a:r>
            <a:r>
              <a:rPr lang="en-US" sz="1600" dirty="0" smtClean="0"/>
              <a:t>many </a:t>
            </a:r>
            <a:r>
              <a:rPr lang="en-US" sz="1600" dirty="0"/>
              <a:t>job and volunteer opportunities with an MOS certification under your belt. You will not be disappointed by obtaining one; </a:t>
            </a:r>
            <a:r>
              <a:rPr lang="en-US" sz="1600" dirty="0" smtClean="0"/>
              <a:t>at </a:t>
            </a:r>
            <a:r>
              <a:rPr lang="en-US" sz="1600" dirty="0"/>
              <a:t>the </a:t>
            </a:r>
            <a:r>
              <a:rPr lang="en-US" sz="1600" dirty="0" smtClean="0"/>
              <a:t>very least  you would gain </a:t>
            </a:r>
            <a:r>
              <a:rPr lang="en-US" sz="1600" dirty="0"/>
              <a:t>confidence, knowledge, and </a:t>
            </a:r>
            <a:r>
              <a:rPr lang="en-US" sz="1600" dirty="0" smtClean="0"/>
              <a:t>the ability to </a:t>
            </a:r>
            <a:r>
              <a:rPr lang="en-US" sz="1600" dirty="0"/>
              <a:t>navigate efficiently around your computer</a:t>
            </a:r>
            <a:r>
              <a:rPr lang="en-US" sz="1600" dirty="0" smtClean="0"/>
              <a:t>.</a:t>
            </a:r>
            <a:endParaRPr lang="en-US" sz="1600" dirty="0"/>
          </a:p>
        </p:txBody>
      </p:sp>
      <p:pic>
        <p:nvPicPr>
          <p:cNvPr id="7" name="Picture 6"/>
          <p:cNvPicPr>
            <a:picLocks noChangeAspect="1"/>
          </p:cNvPicPr>
          <p:nvPr/>
        </p:nvPicPr>
        <p:blipFill>
          <a:blip r:embed="rId2"/>
          <a:stretch>
            <a:fillRect/>
          </a:stretch>
        </p:blipFill>
        <p:spPr>
          <a:xfrm>
            <a:off x="7044034" y="1272564"/>
            <a:ext cx="1619250" cy="1089636"/>
          </a:xfrm>
          <a:prstGeom prst="rect">
            <a:avLst/>
          </a:prstGeom>
        </p:spPr>
      </p:pic>
      <p:pic>
        <p:nvPicPr>
          <p:cNvPr id="2050" name="Picture 2" descr="CYMERA_20140330_2226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555" y="1214819"/>
            <a:ext cx="2209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9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457200"/>
          </a:xfrm>
        </p:spPr>
        <p:txBody>
          <a:bodyPr/>
          <a:lstStyle/>
          <a:p>
            <a:r>
              <a:rPr lang="en-US" sz="2200" dirty="0" smtClean="0"/>
              <a:t>Become Certified</a:t>
            </a:r>
            <a:endParaRPr lang="en-US"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4963" y="1138238"/>
            <a:ext cx="59340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905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4572000" cy="381130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t>Achieve industry-recognized </a:t>
            </a:r>
            <a:r>
              <a:rPr lang="en-US" sz="2000" dirty="0" smtClean="0"/>
              <a:t>certification</a:t>
            </a:r>
          </a:p>
          <a:p>
            <a:pPr marL="285750" indent="-285750">
              <a:spcAft>
                <a:spcPts val="1000"/>
              </a:spcAft>
              <a:buFont typeface="Arial" panose="020B0604020202020204" pitchFamily="34" charset="0"/>
              <a:buChar char="•"/>
            </a:pPr>
            <a:r>
              <a:rPr lang="en-US" sz="2000" dirty="0" smtClean="0"/>
              <a:t>Prove you have </a:t>
            </a:r>
            <a:r>
              <a:rPr lang="en-US" sz="2000" dirty="0"/>
              <a:t>the </a:t>
            </a:r>
            <a:r>
              <a:rPr lang="en-US" sz="2000" dirty="0" smtClean="0"/>
              <a:t>skills employers </a:t>
            </a:r>
            <a:r>
              <a:rPr lang="en-US" sz="2000" dirty="0"/>
              <a:t>are looking for</a:t>
            </a:r>
          </a:p>
          <a:p>
            <a:pPr marL="285750" indent="-285750">
              <a:spcAft>
                <a:spcPts val="1000"/>
              </a:spcAft>
              <a:buFont typeface="Arial" panose="020B0604020202020204" pitchFamily="34" charset="0"/>
              <a:buChar char="•"/>
            </a:pPr>
            <a:r>
              <a:rPr lang="en-US" sz="2000" dirty="0" smtClean="0"/>
              <a:t>Boost </a:t>
            </a:r>
            <a:r>
              <a:rPr lang="en-US" sz="2000" dirty="0"/>
              <a:t>your workforce resume</a:t>
            </a:r>
          </a:p>
          <a:p>
            <a:pPr marL="285750" indent="-285750">
              <a:spcAft>
                <a:spcPts val="1000"/>
              </a:spcAft>
              <a:buFont typeface="Arial" panose="020B0604020202020204" pitchFamily="34" charset="0"/>
              <a:buChar char="•"/>
            </a:pPr>
            <a:r>
              <a:rPr lang="en-US" sz="2000" dirty="0" smtClean="0"/>
              <a:t>Gain </a:t>
            </a:r>
            <a:r>
              <a:rPr lang="en-US" sz="2000" dirty="0"/>
              <a:t>valuable experience and confidence</a:t>
            </a:r>
          </a:p>
          <a:p>
            <a:pPr marL="285750" indent="-285750">
              <a:spcAft>
                <a:spcPts val="1000"/>
              </a:spcAft>
              <a:buFont typeface="Arial" panose="020B0604020202020204" pitchFamily="34" charset="0"/>
              <a:buChar char="•"/>
            </a:pPr>
            <a:r>
              <a:rPr lang="en-US" sz="2000" dirty="0" smtClean="0"/>
              <a:t>Enhance </a:t>
            </a:r>
            <a:r>
              <a:rPr lang="en-US" sz="2000" dirty="0"/>
              <a:t>your higher education prospects</a:t>
            </a:r>
          </a:p>
          <a:p>
            <a:pPr marL="285750" indent="-285750">
              <a:spcAft>
                <a:spcPts val="1000"/>
              </a:spcAft>
              <a:buFont typeface="Arial" panose="020B0604020202020204" pitchFamily="34" charset="0"/>
              <a:buChar char="•"/>
            </a:pPr>
            <a:r>
              <a:rPr lang="en-US" sz="2000" dirty="0" smtClean="0"/>
              <a:t>Prepare </a:t>
            </a:r>
            <a:r>
              <a:rPr lang="en-US" sz="2000" dirty="0"/>
              <a:t>yourself for a successful future</a:t>
            </a:r>
          </a:p>
        </p:txBody>
      </p:sp>
      <p:sp>
        <p:nvSpPr>
          <p:cNvPr id="6" name="TextBox 5"/>
          <p:cNvSpPr txBox="1"/>
          <p:nvPr/>
        </p:nvSpPr>
        <p:spPr>
          <a:xfrm>
            <a:off x="304800" y="1070401"/>
            <a:ext cx="4953000" cy="830997"/>
          </a:xfrm>
          <a:prstGeom prst="rect">
            <a:avLst/>
          </a:prstGeom>
          <a:noFill/>
        </p:spPr>
        <p:txBody>
          <a:bodyPr wrap="square" rtlCol="0">
            <a:spAutoFit/>
          </a:bodyPr>
          <a:lstStyle/>
          <a:p>
            <a:r>
              <a:rPr lang="en-US" sz="2400" b="1" dirty="0"/>
              <a:t>C</a:t>
            </a:r>
            <a:r>
              <a:rPr lang="en-US" sz="2400" b="1" dirty="0" smtClean="0"/>
              <a:t>ertification gives you the tools to build a brighter future</a:t>
            </a:r>
            <a:endParaRPr lang="en-US" sz="2400" b="1" dirty="0"/>
          </a:p>
        </p:txBody>
      </p:sp>
      <p:sp>
        <p:nvSpPr>
          <p:cNvPr id="7" name="Title 1"/>
          <p:cNvSpPr txBox="1">
            <a:spLocks/>
          </p:cNvSpPr>
          <p:nvPr/>
        </p:nvSpPr>
        <p:spPr>
          <a:xfrm>
            <a:off x="457200" y="228600"/>
            <a:ext cx="8229600" cy="457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200" dirty="0" smtClean="0">
                <a:solidFill>
                  <a:schemeClr val="tx1"/>
                </a:solidFill>
                <a:latin typeface="+mj-lt"/>
              </a:rPr>
              <a:t>Why Should You Become Certified</a:t>
            </a:r>
            <a:endParaRPr lang="en-US" sz="2200" dirty="0">
              <a:solidFill>
                <a:schemeClr val="tx1"/>
              </a:solidFill>
              <a:latin typeface="+mj-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301" r="47924" b="6942"/>
          <a:stretch/>
        </p:blipFill>
        <p:spPr>
          <a:xfrm>
            <a:off x="5334000" y="0"/>
            <a:ext cx="3831302" cy="6400800"/>
          </a:xfrm>
          <a:prstGeom prst="rect">
            <a:avLst/>
          </a:prstGeom>
        </p:spPr>
      </p:pic>
    </p:spTree>
    <p:extLst>
      <p:ext uri="{BB962C8B-B14F-4D97-AF65-F5344CB8AC3E}">
        <p14:creationId xmlns:p14="http://schemas.microsoft.com/office/powerpoint/2010/main" val="187429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3"/>
          <p:cNvSpPr txBox="1">
            <a:spLocks/>
          </p:cNvSpPr>
          <p:nvPr/>
        </p:nvSpPr>
        <p:spPr>
          <a:xfrm>
            <a:off x="3565947" y="1076697"/>
            <a:ext cx="5024890" cy="4817626"/>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1600" baseline="30000" dirty="0">
              <a:solidFill>
                <a:srgbClr val="FFFFFF"/>
              </a:solidFill>
              <a:latin typeface="Segoe UI"/>
              <a:ea typeface="Segoe UI" pitchFamily="34" charset="0"/>
              <a:cs typeface="Segoe UI"/>
            </a:endParaRPr>
          </a:p>
        </p:txBody>
      </p:sp>
      <p:sp>
        <p:nvSpPr>
          <p:cNvPr id="2" name="Title 1"/>
          <p:cNvSpPr>
            <a:spLocks noGrp="1"/>
          </p:cNvSpPr>
          <p:nvPr>
            <p:ph type="title"/>
          </p:nvPr>
        </p:nvSpPr>
        <p:spPr>
          <a:xfrm>
            <a:off x="457200" y="245505"/>
            <a:ext cx="8229600" cy="440295"/>
          </a:xfrm>
        </p:spPr>
        <p:txBody>
          <a:bodyPr/>
          <a:lstStyle/>
          <a:p>
            <a:r>
              <a:rPr lang="en-US" sz="2200" dirty="0" smtClean="0">
                <a:latin typeface="+mj-lt"/>
              </a:rPr>
              <a:t>What is Microsoft Office Specialist Certification</a:t>
            </a:r>
            <a:endParaRPr lang="en-US" sz="2200" dirty="0">
              <a:latin typeface="+mj-lt"/>
            </a:endParaRPr>
          </a:p>
        </p:txBody>
      </p:sp>
      <p:sp>
        <p:nvSpPr>
          <p:cNvPr id="5" name="Title 1"/>
          <p:cNvSpPr txBox="1">
            <a:spLocks/>
          </p:cNvSpPr>
          <p:nvPr/>
        </p:nvSpPr>
        <p:spPr>
          <a:xfrm>
            <a:off x="384174" y="1106133"/>
            <a:ext cx="2892425" cy="4758754"/>
          </a:xfrm>
          <a:prstGeom prst="rect">
            <a:avLst/>
          </a:prstGeom>
          <a:effectLst/>
        </p:spPr>
        <p:txBody>
          <a:bodyPr vert="horz" lIns="91440" tIns="45720" rIns="91440" bIns="45720" rtlCol="0" anchor="t">
            <a:noAutofit/>
          </a:bodyPr>
          <a:lstStyle>
            <a:lvl1pPr algn="l" rtl="0" fontAlgn="base">
              <a:spcBef>
                <a:spcPct val="0"/>
              </a:spcBef>
              <a:spcAft>
                <a:spcPct val="0"/>
              </a:spcAft>
              <a:defRPr sz="2800" b="1" kern="1200" cap="all">
                <a:solidFill>
                  <a:srgbClr val="024D6E"/>
                </a:solidFill>
                <a:effectLst/>
                <a:latin typeface="Candara" pitchFamily="34" charset="0"/>
                <a:ea typeface="+mj-ea"/>
                <a:cs typeface="+mj-cs"/>
              </a:defRPr>
            </a:lvl1pPr>
            <a:lvl2pPr algn="l" rtl="0" fontAlgn="base">
              <a:spcBef>
                <a:spcPct val="0"/>
              </a:spcBef>
              <a:spcAft>
                <a:spcPct val="0"/>
              </a:spcAft>
              <a:defRPr sz="2800" b="1">
                <a:solidFill>
                  <a:srgbClr val="024D6E"/>
                </a:solidFill>
                <a:latin typeface="Candara" pitchFamily="34" charset="0"/>
              </a:defRPr>
            </a:lvl2pPr>
            <a:lvl3pPr algn="l" rtl="0" fontAlgn="base">
              <a:spcBef>
                <a:spcPct val="0"/>
              </a:spcBef>
              <a:spcAft>
                <a:spcPct val="0"/>
              </a:spcAft>
              <a:defRPr sz="2800" b="1">
                <a:solidFill>
                  <a:srgbClr val="024D6E"/>
                </a:solidFill>
                <a:latin typeface="Candara" pitchFamily="34" charset="0"/>
              </a:defRPr>
            </a:lvl3pPr>
            <a:lvl4pPr algn="l" rtl="0" fontAlgn="base">
              <a:spcBef>
                <a:spcPct val="0"/>
              </a:spcBef>
              <a:spcAft>
                <a:spcPct val="0"/>
              </a:spcAft>
              <a:defRPr sz="2800" b="1">
                <a:solidFill>
                  <a:srgbClr val="024D6E"/>
                </a:solidFill>
                <a:latin typeface="Candara" pitchFamily="34" charset="0"/>
              </a:defRPr>
            </a:lvl4pPr>
            <a:lvl5pPr algn="l" rtl="0" fontAlgn="base">
              <a:spcBef>
                <a:spcPct val="0"/>
              </a:spcBef>
              <a:spcAft>
                <a:spcPct val="0"/>
              </a:spcAft>
              <a:defRPr sz="2800" b="1">
                <a:solidFill>
                  <a:srgbClr val="024D6E"/>
                </a:solidFill>
                <a:latin typeface="Candara" pitchFamily="34" charset="0"/>
              </a:defRPr>
            </a:lvl5pPr>
            <a:lvl6pPr marL="457200" algn="l" rtl="0" fontAlgn="base">
              <a:spcBef>
                <a:spcPct val="0"/>
              </a:spcBef>
              <a:spcAft>
                <a:spcPct val="0"/>
              </a:spcAft>
              <a:defRPr sz="2800" b="1">
                <a:solidFill>
                  <a:srgbClr val="024D6E"/>
                </a:solidFill>
                <a:latin typeface="Candara" pitchFamily="34" charset="0"/>
              </a:defRPr>
            </a:lvl6pPr>
            <a:lvl7pPr marL="914400" algn="l" rtl="0" fontAlgn="base">
              <a:spcBef>
                <a:spcPct val="0"/>
              </a:spcBef>
              <a:spcAft>
                <a:spcPct val="0"/>
              </a:spcAft>
              <a:defRPr sz="2800" b="1">
                <a:solidFill>
                  <a:srgbClr val="024D6E"/>
                </a:solidFill>
                <a:latin typeface="Candara" pitchFamily="34" charset="0"/>
              </a:defRPr>
            </a:lvl7pPr>
            <a:lvl8pPr marL="1371600" algn="l" rtl="0" fontAlgn="base">
              <a:spcBef>
                <a:spcPct val="0"/>
              </a:spcBef>
              <a:spcAft>
                <a:spcPct val="0"/>
              </a:spcAft>
              <a:defRPr sz="2800" b="1">
                <a:solidFill>
                  <a:srgbClr val="024D6E"/>
                </a:solidFill>
                <a:latin typeface="Candara" pitchFamily="34" charset="0"/>
              </a:defRPr>
            </a:lvl8pPr>
            <a:lvl9pPr marL="1828800" algn="l" rtl="0" fontAlgn="base">
              <a:spcBef>
                <a:spcPct val="0"/>
              </a:spcBef>
              <a:spcAft>
                <a:spcPct val="0"/>
              </a:spcAft>
              <a:defRPr sz="2800" b="1">
                <a:solidFill>
                  <a:srgbClr val="024D6E"/>
                </a:solidFill>
                <a:latin typeface="Candara" pitchFamily="34" charset="0"/>
              </a:defRPr>
            </a:lvl9pPr>
          </a:lstStyle>
          <a:p>
            <a:endParaRPr lang="en-US" sz="1200" cap="none" dirty="0">
              <a:latin typeface="+mn-lt"/>
            </a:endParaRPr>
          </a:p>
          <a:p>
            <a:pPr marL="285750" indent="-285750">
              <a:buFont typeface="Arial" pitchFamily="34" charset="0"/>
              <a:buChar char="•"/>
            </a:pPr>
            <a:r>
              <a:rPr lang="en-US" sz="1400" b="0" cap="none" dirty="0">
                <a:solidFill>
                  <a:schemeClr val="accent1">
                    <a:lumMod val="50000"/>
                  </a:schemeClr>
                </a:solidFill>
                <a:latin typeface="+mn-lt"/>
                <a:ea typeface="Kozuka Gothic Pr6N L" pitchFamily="34" charset="-128"/>
              </a:rPr>
              <a:t>Microsoft Office Specialist (MOS) is </a:t>
            </a:r>
            <a:r>
              <a:rPr lang="en-US" sz="1400" b="0" cap="none" dirty="0" smtClean="0">
                <a:solidFill>
                  <a:schemeClr val="accent1">
                    <a:lumMod val="50000"/>
                  </a:schemeClr>
                </a:solidFill>
                <a:latin typeface="+mn-lt"/>
                <a:ea typeface="Kozuka Gothic Pr6N L" pitchFamily="34" charset="-128"/>
              </a:rPr>
              <a:t>a premier industry recognized certification that provides validation of students’ knowledge</a:t>
            </a:r>
            <a:r>
              <a:rPr lang="en-US" sz="1400" b="0" cap="none" dirty="0">
                <a:solidFill>
                  <a:schemeClr val="accent1">
                    <a:lumMod val="50000"/>
                  </a:schemeClr>
                </a:solidFill>
                <a:latin typeface="+mn-lt"/>
                <a:ea typeface="Kozuka Gothic Pr6N L" pitchFamily="34" charset="-128"/>
              </a:rPr>
              <a:t>, skills and abilities relating to the Microsoft Office applications.</a:t>
            </a:r>
          </a:p>
          <a:p>
            <a:pPr marL="285750" indent="-285750">
              <a:buFont typeface="Arial" pitchFamily="34" charset="0"/>
              <a:buChar char="•"/>
            </a:pPr>
            <a:endParaRPr lang="en-US" sz="1400" b="0" cap="none" dirty="0" smtClean="0">
              <a:solidFill>
                <a:schemeClr val="accent1">
                  <a:lumMod val="50000"/>
                </a:schemeClr>
              </a:solidFill>
              <a:latin typeface="+mn-lt"/>
            </a:endParaRPr>
          </a:p>
          <a:p>
            <a:pPr marL="285750" indent="-285750">
              <a:buFont typeface="Arial" pitchFamily="34" charset="0"/>
              <a:buChar char="•"/>
            </a:pPr>
            <a:r>
              <a:rPr lang="en-US" sz="1400" b="0" cap="none" dirty="0" smtClean="0">
                <a:solidFill>
                  <a:schemeClr val="accent1">
                    <a:lumMod val="50000"/>
                  </a:schemeClr>
                </a:solidFill>
                <a:latin typeface="+mn-lt"/>
                <a:ea typeface="Kozuka Gothic Pr6N EL" pitchFamily="34" charset="-128"/>
              </a:rPr>
              <a:t>Microsoft </a:t>
            </a:r>
            <a:r>
              <a:rPr lang="en-US" sz="1400" b="0" cap="none" dirty="0">
                <a:solidFill>
                  <a:schemeClr val="accent1">
                    <a:lumMod val="50000"/>
                  </a:schemeClr>
                </a:solidFill>
                <a:latin typeface="+mn-lt"/>
                <a:ea typeface="Kozuka Gothic Pr6N EL" pitchFamily="34" charset="-128"/>
              </a:rPr>
              <a:t>Office Specialist (MOS) certification features a series of certification levels, providing a continuum for skills qualification and validation. </a:t>
            </a:r>
          </a:p>
        </p:txBody>
      </p:sp>
      <p:sp>
        <p:nvSpPr>
          <p:cNvPr id="9" name="TextBox 13"/>
          <p:cNvSpPr txBox="1"/>
          <p:nvPr/>
        </p:nvSpPr>
        <p:spPr>
          <a:xfrm>
            <a:off x="4290223" y="1397207"/>
            <a:ext cx="3215778" cy="1323439"/>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solidFill>
                  <a:srgbClr val="000000"/>
                </a:solidFill>
                <a:latin typeface="Segoe UI" pitchFamily="34" charset="0"/>
                <a:ea typeface="Segoe UI" pitchFamily="34" charset="0"/>
                <a:cs typeface="Segoe UI" pitchFamily="34" charset="0"/>
              </a:rPr>
              <a:t>More </a:t>
            </a:r>
            <a:r>
              <a:rPr lang="en-US" sz="1000" dirty="0">
                <a:solidFill>
                  <a:srgbClr val="000000"/>
                </a:solidFill>
                <a:latin typeface="Segoe UI" pitchFamily="34" charset="0"/>
                <a:ea typeface="Segoe UI" pitchFamily="34" charset="0"/>
                <a:cs typeface="Segoe UI" pitchFamily="34" charset="0"/>
              </a:rPr>
              <a:t>than a single certification, the Microsoft Office Specialist Master certification demonstrates an individual’s overall comprehension and deep expertise of Microsoft Office programs. Earning this distinguished credential </a:t>
            </a:r>
            <a:r>
              <a:rPr lang="en-US" sz="1000" dirty="0">
                <a:latin typeface="Segoe UI" pitchFamily="34" charset="0"/>
                <a:ea typeface="Segoe UI" pitchFamily="34" charset="0"/>
                <a:cs typeface="Segoe UI" pitchFamily="34" charset="0"/>
              </a:rPr>
              <a:t>for 2013 requires passing four exams in a designated track and for 2010 requires passing Word Expert, Excel Expert, PowerPoint, and an elective exam (Access or Outlook</a:t>
            </a:r>
            <a:r>
              <a:rPr lang="en-US" sz="1000" dirty="0" smtClean="0">
                <a:latin typeface="Segoe UI" pitchFamily="34" charset="0"/>
                <a:ea typeface="Segoe UI" pitchFamily="34" charset="0"/>
                <a:cs typeface="Segoe UI" pitchFamily="34" charset="0"/>
              </a:rPr>
              <a:t>).</a:t>
            </a:r>
            <a:endParaRPr lang="en-US" sz="1000" dirty="0">
              <a:latin typeface="Segoe UI" pitchFamily="34" charset="0"/>
              <a:ea typeface="Segoe UI" pitchFamily="34" charset="0"/>
              <a:cs typeface="Segoe UI" pitchFamily="34" charset="0"/>
            </a:endParaRPr>
          </a:p>
        </p:txBody>
      </p:sp>
      <p:sp>
        <p:nvSpPr>
          <p:cNvPr id="10" name="TextBox 1"/>
          <p:cNvSpPr txBox="1"/>
          <p:nvPr/>
        </p:nvSpPr>
        <p:spPr>
          <a:xfrm>
            <a:off x="5090913" y="1128423"/>
            <a:ext cx="2395119" cy="292612"/>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Master Series</a:t>
            </a:r>
            <a:endParaRPr lang="en-US" sz="1400" b="1" dirty="0">
              <a:latin typeface="Segoe UI" pitchFamily="34" charset="0"/>
              <a:ea typeface="Segoe UI" pitchFamily="34" charset="0"/>
              <a:cs typeface="Segoe UI"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9536" y="1152029"/>
            <a:ext cx="953464" cy="488551"/>
          </a:xfrm>
          <a:prstGeom prst="rect">
            <a:avLst/>
          </a:prstGeom>
          <a:noFill/>
          <a:ln w="9525">
            <a:noFill/>
            <a:miter lim="800000"/>
            <a:headEnd/>
            <a:tailEnd/>
          </a:ln>
        </p:spPr>
      </p:pic>
      <p:sp>
        <p:nvSpPr>
          <p:cNvPr id="23" name="Content Placeholder 3"/>
          <p:cNvSpPr txBox="1">
            <a:spLocks/>
          </p:cNvSpPr>
          <p:nvPr/>
        </p:nvSpPr>
        <p:spPr>
          <a:xfrm>
            <a:off x="3565947" y="2824334"/>
            <a:ext cx="4678569" cy="3069989"/>
          </a:xfrm>
          <a:prstGeom prst="rect">
            <a:avLst/>
          </a:prstGeom>
          <a:solidFill>
            <a:srgbClr val="FFB9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1600" baseline="30000" dirty="0">
              <a:solidFill>
                <a:srgbClr val="FFFFFF"/>
              </a:solidFill>
              <a:latin typeface="Segoe UI"/>
              <a:ea typeface="Segoe UI" pitchFamily="34" charset="0"/>
              <a:cs typeface="Segoe UI"/>
            </a:endParaRPr>
          </a:p>
        </p:txBody>
      </p:sp>
      <p:sp>
        <p:nvSpPr>
          <p:cNvPr id="24" name="Rectangle 23"/>
          <p:cNvSpPr/>
          <p:nvPr/>
        </p:nvSpPr>
        <p:spPr>
          <a:xfrm>
            <a:off x="3553230" y="4277834"/>
            <a:ext cx="3787194" cy="1615552"/>
          </a:xfrm>
          <a:prstGeom prst="rect">
            <a:avLst/>
          </a:prstGeom>
          <a:solidFill>
            <a:srgbClr val="FF8C00"/>
          </a:solidFill>
        </p:spPr>
        <p:txBody>
          <a:bodyPr wrap="square" lIns="150602" tIns="0" rIns="150602" bIns="37650">
            <a:noAutofit/>
          </a:bodyPr>
          <a:lstStyle/>
          <a:p>
            <a:endParaRPr lang="en-US" sz="1600" baseline="30000" dirty="0">
              <a:solidFill>
                <a:srgbClr val="FFFFFF"/>
              </a:solidFill>
              <a:latin typeface="Segoe UI"/>
              <a:ea typeface="Segoe UI" pitchFamily="34" charset="0"/>
              <a:cs typeface="Segoe UI"/>
            </a:endParaRPr>
          </a:p>
        </p:txBody>
      </p:sp>
      <p:sp>
        <p:nvSpPr>
          <p:cNvPr id="16" name="TextBox 21"/>
          <p:cNvSpPr txBox="1"/>
          <p:nvPr/>
        </p:nvSpPr>
        <p:spPr>
          <a:xfrm>
            <a:off x="4444231" y="2892623"/>
            <a:ext cx="2590800" cy="307777"/>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Expert Series</a:t>
            </a:r>
            <a:endParaRPr lang="en-US" sz="1400" b="1" dirty="0">
              <a:latin typeface="Segoe UI" pitchFamily="34" charset="0"/>
              <a:ea typeface="Segoe UI" pitchFamily="34" charset="0"/>
              <a:cs typeface="Segoe UI"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1065" y="2824334"/>
            <a:ext cx="1031362" cy="528466"/>
          </a:xfrm>
          <a:prstGeom prst="rect">
            <a:avLst/>
          </a:prstGeom>
          <a:noFill/>
          <a:ln w="9525">
            <a:noFill/>
            <a:miter lim="800000"/>
            <a:headEnd/>
            <a:tailEnd/>
          </a:ln>
        </p:spPr>
      </p:pic>
      <p:sp>
        <p:nvSpPr>
          <p:cNvPr id="15" name="TextBox 12"/>
          <p:cNvSpPr txBox="1"/>
          <p:nvPr/>
        </p:nvSpPr>
        <p:spPr>
          <a:xfrm>
            <a:off x="4290222" y="3173179"/>
            <a:ext cx="2787826" cy="861774"/>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latin typeface="Segoe UI" pitchFamily="34" charset="0"/>
                <a:ea typeface="Segoe UI" pitchFamily="34" charset="0"/>
                <a:cs typeface="Segoe UI" pitchFamily="34" charset="0"/>
              </a:rPr>
              <a:t>Microsoft Office Specialist Expert certification validates advanced skills in a specific Microsoft Office application. Gaining the Expert credential requires passing one or both of these exams: Word Expert or Excel Expert.</a:t>
            </a:r>
            <a:endParaRPr lang="en-US" sz="1000" dirty="0">
              <a:latin typeface="Segoe UI" pitchFamily="34" charset="0"/>
              <a:ea typeface="Segoe UI" pitchFamily="34" charset="0"/>
              <a:cs typeface="Segoe UI" pitchFamily="34" charset="0"/>
            </a:endParaRPr>
          </a:p>
        </p:txBody>
      </p:sp>
      <p:pic>
        <p:nvPicPr>
          <p:cNvPr id="22"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14685" y="4349692"/>
            <a:ext cx="1040097" cy="533431"/>
          </a:xfrm>
          <a:prstGeom prst="rect">
            <a:avLst/>
          </a:prstGeom>
          <a:noFill/>
          <a:ln w="9525">
            <a:noFill/>
            <a:miter lim="800000"/>
            <a:headEnd/>
            <a:tailEnd/>
          </a:ln>
        </p:spPr>
      </p:pic>
      <p:sp>
        <p:nvSpPr>
          <p:cNvPr id="21" name="TextBox 22"/>
          <p:cNvSpPr txBox="1"/>
          <p:nvPr/>
        </p:nvSpPr>
        <p:spPr>
          <a:xfrm>
            <a:off x="3689831" y="4462518"/>
            <a:ext cx="2531100" cy="307777"/>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Specialist Series</a:t>
            </a:r>
            <a:endParaRPr lang="en-US" sz="1400" b="1" dirty="0">
              <a:latin typeface="Segoe UI" pitchFamily="34" charset="0"/>
              <a:ea typeface="Segoe UI" pitchFamily="34" charset="0"/>
              <a:cs typeface="Segoe UI" pitchFamily="34" charset="0"/>
            </a:endParaRPr>
          </a:p>
        </p:txBody>
      </p:sp>
      <p:sp>
        <p:nvSpPr>
          <p:cNvPr id="20" name="TextBox 19"/>
          <p:cNvSpPr txBox="1"/>
          <p:nvPr/>
        </p:nvSpPr>
        <p:spPr>
          <a:xfrm>
            <a:off x="3639656" y="4775537"/>
            <a:ext cx="2571750" cy="1015663"/>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latin typeface="Segoe UI" pitchFamily="34" charset="0"/>
                <a:ea typeface="Segoe UI" pitchFamily="34" charset="0"/>
                <a:cs typeface="Segoe UI" pitchFamily="34" charset="0"/>
              </a:rPr>
              <a:t>The Microsoft Office Specialist core certification validates skills with the Microsoft Office suite. Exams are available on these Microsoft Office products: Word, Excel, PowerPoint, Outlook, </a:t>
            </a:r>
            <a:r>
              <a:rPr lang="en-US" sz="1000" dirty="0">
                <a:latin typeface="Segoe UI" pitchFamily="34" charset="0"/>
                <a:ea typeface="Segoe UI" pitchFamily="34" charset="0"/>
                <a:cs typeface="Segoe UI" pitchFamily="34" charset="0"/>
              </a:rPr>
              <a:t>Access, SharePoint, </a:t>
            </a:r>
            <a:r>
              <a:rPr lang="en-US" sz="1000" dirty="0" smtClean="0">
                <a:latin typeface="Segoe UI" pitchFamily="34" charset="0"/>
                <a:ea typeface="Segoe UI" pitchFamily="34" charset="0"/>
                <a:cs typeface="Segoe UI" pitchFamily="34" charset="0"/>
              </a:rPr>
              <a:t>OneNote, and Office 365</a:t>
            </a:r>
            <a:endParaRPr lang="en-US" sz="1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5580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01638" y="247320"/>
            <a:ext cx="8742362" cy="396875"/>
          </a:xfrm>
          <a:prstGeom prst="rect">
            <a:avLst/>
          </a:prstGeom>
        </p:spPr>
        <p:txBody>
          <a:bodyPr/>
          <a:lstStyle/>
          <a:p>
            <a:pPr defTabSz="685620">
              <a:defRPr/>
            </a:pPr>
            <a:r>
              <a:rPr lang="en-US" sz="2200" dirty="0">
                <a:latin typeface="+mj-lt"/>
              </a:rPr>
              <a:t>Certification = </a:t>
            </a:r>
            <a:r>
              <a:rPr lang="en-US" sz="2200" dirty="0" smtClean="0">
                <a:latin typeface="+mj-lt"/>
                <a:ea typeface="Segoe UI" pitchFamily="34" charset="0"/>
              </a:rPr>
              <a:t>Employability </a:t>
            </a:r>
            <a:r>
              <a:rPr lang="en-US" sz="2200" dirty="0">
                <a:latin typeface="+mj-lt"/>
                <a:ea typeface="Segoe UI" pitchFamily="34" charset="0"/>
              </a:rPr>
              <a:t>for Students</a:t>
            </a:r>
            <a:r>
              <a:rPr lang="en-US" dirty="0">
                <a:latin typeface="Segoe UI Light" pitchFamily="34" charset="0"/>
                <a:ea typeface="Segoe UI" pitchFamily="34" charset="0"/>
              </a:rPr>
              <a:t/>
            </a:r>
            <a:br>
              <a:rPr lang="en-US" dirty="0">
                <a:latin typeface="Segoe UI Light" pitchFamily="34" charset="0"/>
                <a:ea typeface="Segoe UI" pitchFamily="34" charset="0"/>
              </a:rPr>
            </a:br>
            <a:endParaRPr lang="en-US" dirty="0"/>
          </a:p>
        </p:txBody>
      </p:sp>
      <p:sp>
        <p:nvSpPr>
          <p:cNvPr id="10" name="Slide Number Placeholder 4"/>
          <p:cNvSpPr txBox="1">
            <a:spLocks/>
          </p:cNvSpPr>
          <p:nvPr/>
        </p:nvSpPr>
        <p:spPr>
          <a:xfrm>
            <a:off x="8738031" y="6468351"/>
            <a:ext cx="365760" cy="325980"/>
          </a:xfrm>
          <a:prstGeom prst="rect">
            <a:avLst/>
          </a:prstGeom>
        </p:spPr>
        <p:txBody>
          <a:bodyPr lIns="68564" tIns="34282" rIns="68564" bIns="3428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8F6CB6-376B-4822-816C-FE7F9E5510A1}" type="slidenum">
              <a:rPr lang="en-US" sz="400" kern="0">
                <a:solidFill>
                  <a:srgbClr val="FFFFFF"/>
                </a:solidFill>
                <a:latin typeface="Segoe" pitchFamily="34" charset="0"/>
              </a:rPr>
              <a:pPr/>
              <a:t>4</a:t>
            </a:fld>
            <a:endParaRPr lang="en-US" sz="400" kern="0" dirty="0">
              <a:solidFill>
                <a:srgbClr val="FFFFFF"/>
              </a:solidFill>
              <a:ea typeface="Segoe UI" pitchFamily="34" charset="0"/>
              <a:cs typeface="Segoe UI" pitchFamily="34" charset="0"/>
            </a:endParaRPr>
          </a:p>
        </p:txBody>
      </p:sp>
      <p:sp>
        <p:nvSpPr>
          <p:cNvPr id="8" name="Content Placeholder 3"/>
          <p:cNvSpPr txBox="1">
            <a:spLocks/>
          </p:cNvSpPr>
          <p:nvPr/>
        </p:nvSpPr>
        <p:spPr>
          <a:xfrm>
            <a:off x="497320" y="973280"/>
            <a:ext cx="2516193" cy="1774818"/>
          </a:xfrm>
          <a:prstGeom prst="rect">
            <a:avLst/>
          </a:prstGeom>
          <a:solidFill>
            <a:srgbClr val="FFB9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4400" dirty="0">
                <a:solidFill>
                  <a:srgbClr val="FFFFFF"/>
                </a:solidFill>
                <a:latin typeface="+mj-lt"/>
                <a:ea typeface="Segoe UI" pitchFamily="34" charset="0"/>
                <a:cs typeface="Segoe UI" pitchFamily="34" charset="0"/>
              </a:rPr>
              <a:t>91%</a:t>
            </a:r>
            <a:r>
              <a:rPr lang="en-US" sz="20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consider employee certification as a criterion for hiring</a:t>
            </a:r>
            <a:r>
              <a:rPr lang="en-US" sz="1600" baseline="30000" dirty="0">
                <a:solidFill>
                  <a:srgbClr val="FFFFFF"/>
                </a:solidFill>
                <a:latin typeface="Segoe UI"/>
                <a:ea typeface="Segoe UI" pitchFamily="34" charset="0"/>
                <a:cs typeface="Segoe UI"/>
              </a:rPr>
              <a:t>1</a:t>
            </a:r>
          </a:p>
        </p:txBody>
      </p:sp>
      <p:sp>
        <p:nvSpPr>
          <p:cNvPr id="11" name="TextBox 10"/>
          <p:cNvSpPr txBox="1"/>
          <p:nvPr/>
        </p:nvSpPr>
        <p:spPr>
          <a:xfrm>
            <a:off x="201929" y="5562600"/>
            <a:ext cx="2991522" cy="777120"/>
          </a:xfrm>
          <a:prstGeom prst="rect">
            <a:avLst/>
          </a:prstGeom>
          <a:noFill/>
        </p:spPr>
        <p:txBody>
          <a:bodyPr wrap="square" lIns="68564" tIns="34282" rIns="68564" bIns="34282" rtlCol="0">
            <a:spAutoFit/>
          </a:bodyPr>
          <a:lstStyle/>
          <a:p>
            <a:pPr defTabSz="685647" fontAlgn="base">
              <a:spcBef>
                <a:spcPct val="20000"/>
              </a:spcBef>
              <a:spcAft>
                <a:spcPct val="0"/>
              </a:spcAft>
              <a:buClr>
                <a:srgbClr val="969696"/>
              </a:buClr>
            </a:pPr>
            <a:r>
              <a:rPr lang="en-US" sz="1000" dirty="0">
                <a:ea typeface="Segoe UI" pitchFamily="34" charset="0"/>
                <a:cs typeface="Segoe UI" pitchFamily="34" charset="0"/>
              </a:rPr>
              <a:t>Sources</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1 MCP Program Satisfaction Study 2010</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2 Intrepid Survey</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3 Certiport Research 2009</a:t>
            </a:r>
          </a:p>
        </p:txBody>
      </p:sp>
      <p:sp>
        <p:nvSpPr>
          <p:cNvPr id="3" name="TextBox 2"/>
          <p:cNvSpPr txBox="1"/>
          <p:nvPr/>
        </p:nvSpPr>
        <p:spPr>
          <a:xfrm>
            <a:off x="3013513" y="1545601"/>
            <a:ext cx="2020435" cy="2090398"/>
          </a:xfrm>
          <a:prstGeom prst="rect">
            <a:avLst/>
          </a:prstGeom>
          <a:solidFill>
            <a:srgbClr val="7FBA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p>
            <a:r>
              <a:rPr lang="en-US" sz="4400" dirty="0">
                <a:solidFill>
                  <a:schemeClr val="bg1"/>
                </a:solidFill>
                <a:latin typeface="+mj-lt"/>
                <a:ea typeface="Segoe UI" pitchFamily="34" charset="0"/>
                <a:cs typeface="Segoe UI" pitchFamily="34" charset="0"/>
              </a:rPr>
              <a:t>79%</a:t>
            </a:r>
            <a:r>
              <a:rPr lang="en-US" sz="2000" dirty="0">
                <a:solidFill>
                  <a:schemeClr val="bg1"/>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feel that certified individuals are more efficient</a:t>
            </a:r>
            <a:r>
              <a:rPr lang="en-US" sz="1600" baseline="30000" dirty="0">
                <a:solidFill>
                  <a:srgbClr val="FFFFFF"/>
                </a:solidFill>
                <a:latin typeface="Segoe UI"/>
                <a:ea typeface="Segoe UI" pitchFamily="34" charset="0"/>
                <a:cs typeface="Segoe UI"/>
              </a:rPr>
              <a:t> 1</a:t>
            </a:r>
          </a:p>
          <a:p>
            <a:pPr defTabSz="685647"/>
            <a:endParaRPr lang="en-US" sz="2000" baseline="30000" dirty="0">
              <a:solidFill>
                <a:schemeClr val="tx1"/>
              </a:solidFill>
              <a:ea typeface="Segoe UI" pitchFamily="34" charset="0"/>
              <a:cs typeface="Segoe UI" pitchFamily="34" charset="0"/>
            </a:endParaRPr>
          </a:p>
        </p:txBody>
      </p:sp>
      <p:sp>
        <p:nvSpPr>
          <p:cNvPr id="6" name="TextBox 5"/>
          <p:cNvSpPr txBox="1"/>
          <p:nvPr/>
        </p:nvSpPr>
        <p:spPr>
          <a:xfrm>
            <a:off x="5017299" y="1546566"/>
            <a:ext cx="3358789" cy="2090398"/>
          </a:xfrm>
          <a:prstGeom prst="rect">
            <a:avLst/>
          </a:prstGeom>
          <a:solidFill>
            <a:srgbClr val="DC3C00"/>
          </a:solidFill>
          <a:ln w="12700">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p>
            <a:pPr defTabSz="685647"/>
            <a:r>
              <a:rPr lang="en-US" sz="4400" dirty="0">
                <a:solidFill>
                  <a:srgbClr val="FFFFFF"/>
                </a:solidFill>
                <a:latin typeface="+mj-lt"/>
                <a:ea typeface="Segoe UI" pitchFamily="34" charset="0"/>
                <a:cs typeface="Segoe UI" pitchFamily="34" charset="0"/>
              </a:rPr>
              <a:t>89%</a:t>
            </a:r>
            <a:r>
              <a:rPr lang="en-US" sz="20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supervisors say that Microsoft Office certified employees are more proficient users of Microsoft Office programs </a:t>
            </a:r>
            <a:r>
              <a:rPr lang="en-US" sz="1600" baseline="30000" dirty="0">
                <a:solidFill>
                  <a:srgbClr val="FFFFFF"/>
                </a:solidFill>
                <a:ea typeface="Segoe UI" pitchFamily="34" charset="0"/>
                <a:cs typeface="Segoe UI" pitchFamily="34" charset="0"/>
              </a:rPr>
              <a:t>3</a:t>
            </a:r>
          </a:p>
        </p:txBody>
      </p:sp>
      <p:sp>
        <p:nvSpPr>
          <p:cNvPr id="15" name="Rectangle 14"/>
          <p:cNvSpPr/>
          <p:nvPr/>
        </p:nvSpPr>
        <p:spPr>
          <a:xfrm>
            <a:off x="1009261" y="2736523"/>
            <a:ext cx="2011968" cy="1800882"/>
          </a:xfrm>
          <a:prstGeom prst="rect">
            <a:avLst/>
          </a:prstGeom>
          <a:solidFill>
            <a:srgbClr val="FF8C00"/>
          </a:solidFill>
        </p:spPr>
        <p:txBody>
          <a:bodyPr wrap="square" lIns="150602" tIns="0" rIns="150602" bIns="37650">
            <a:noAutofit/>
          </a:bodyPr>
          <a:lstStyle/>
          <a:p>
            <a:r>
              <a:rPr lang="en-US" sz="4400" dirty="0">
                <a:solidFill>
                  <a:srgbClr val="FFFFFF"/>
                </a:solidFill>
                <a:latin typeface="+mj-lt"/>
                <a:ea typeface="Segoe UI" pitchFamily="34" charset="0"/>
                <a:cs typeface="Segoe UI" pitchFamily="34" charset="0"/>
              </a:rPr>
              <a:t>81%</a:t>
            </a:r>
            <a:r>
              <a:rPr lang="en-US" sz="4400" b="1"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feel that certified individuals perform better </a:t>
            </a:r>
            <a:r>
              <a:rPr lang="en-US" sz="1600" baseline="30000" dirty="0">
                <a:solidFill>
                  <a:srgbClr val="FFFFFF"/>
                </a:solidFill>
                <a:latin typeface="Segoe UI"/>
                <a:ea typeface="Segoe UI" pitchFamily="34" charset="0"/>
                <a:cs typeface="Segoe UI"/>
              </a:rPr>
              <a:t>1</a:t>
            </a:r>
          </a:p>
        </p:txBody>
      </p:sp>
      <p:sp>
        <p:nvSpPr>
          <p:cNvPr id="20" name="Rectangle 19"/>
          <p:cNvSpPr/>
          <p:nvPr/>
        </p:nvSpPr>
        <p:spPr>
          <a:xfrm>
            <a:off x="3013513" y="3585387"/>
            <a:ext cx="3363927" cy="1544062"/>
          </a:xfrm>
          <a:prstGeom prst="rect">
            <a:avLst/>
          </a:prstGeom>
          <a:solidFill>
            <a:srgbClr val="008A00"/>
          </a:solidFill>
        </p:spPr>
        <p:txBody>
          <a:bodyPr wrap="square" lIns="150602" tIns="0" rIns="150602" bIns="37650">
            <a:noAutofit/>
          </a:bodyPr>
          <a:lstStyle/>
          <a:p>
            <a:r>
              <a:rPr lang="en-US" sz="4400" dirty="0">
                <a:solidFill>
                  <a:srgbClr val="FFFFFF"/>
                </a:solidFill>
                <a:latin typeface="+mj-lt"/>
                <a:ea typeface="Segoe UI" pitchFamily="34" charset="0"/>
                <a:cs typeface="Segoe UI" pitchFamily="34" charset="0"/>
              </a:rPr>
              <a:t>50%</a:t>
            </a:r>
            <a:r>
              <a:rPr lang="en-US" sz="16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individuals believe obtaining a certification makes them more marketable </a:t>
            </a:r>
            <a:r>
              <a:rPr lang="en-US" sz="1600" baseline="30000" dirty="0">
                <a:solidFill>
                  <a:srgbClr val="FFFFFF"/>
                </a:solidFill>
                <a:latin typeface="Segoe UI"/>
                <a:ea typeface="Segoe UI" pitchFamily="34" charset="0"/>
                <a:cs typeface="Segoe UI"/>
              </a:rPr>
              <a:t>2</a:t>
            </a:r>
          </a:p>
        </p:txBody>
      </p:sp>
      <p:sp>
        <p:nvSpPr>
          <p:cNvPr id="21" name="Content Placeholder 3"/>
          <p:cNvSpPr txBox="1">
            <a:spLocks/>
          </p:cNvSpPr>
          <p:nvPr/>
        </p:nvSpPr>
        <p:spPr bwMode="auto">
          <a:xfrm>
            <a:off x="6359113" y="3585387"/>
            <a:ext cx="2016975" cy="2514574"/>
          </a:xfrm>
          <a:prstGeom prst="rect">
            <a:avLst/>
          </a:prstGeom>
          <a:solidFill>
            <a:srgbClr val="0070C0"/>
          </a:solidFill>
          <a:ln w="9525">
            <a:noFill/>
            <a:miter lim="800000"/>
            <a:headEnd/>
            <a:tailEnd/>
          </a:ln>
        </p:spPr>
        <p:txBody>
          <a:bodyPr vert="horz" wrap="square" lIns="150602" tIns="150602" rIns="150602" bIns="37650" numCol="1" anchor="t" anchorCtr="0" compatLnSpc="1">
            <a:prstTxWarp prst="textNoShape">
              <a:avLst/>
            </a:prstTxWarp>
          </a:bodyPr>
          <a:lstStyle/>
          <a:p>
            <a:pPr algn="r" defTabSz="685647" eaLnBrk="0" fontAlgn="base" hangingPunct="0">
              <a:spcAft>
                <a:spcPts val="988"/>
              </a:spcAft>
              <a:defRPr/>
            </a:pPr>
            <a:r>
              <a:rPr lang="en-US" sz="900" kern="0" dirty="0" smtClean="0">
                <a:solidFill>
                  <a:srgbClr val="FFFFFF"/>
                </a:solidFill>
                <a:ea typeface="Segoe UI" pitchFamily="34" charset="0"/>
                <a:cs typeface="Segoe UI" pitchFamily="34" charset="0"/>
              </a:rPr>
              <a:t>“</a:t>
            </a:r>
            <a:r>
              <a:rPr lang="en-US" sz="1400" kern="0" dirty="0" smtClean="0">
                <a:solidFill>
                  <a:srgbClr val="FFFFFF"/>
                </a:solidFill>
                <a:ea typeface="Segoe UI" pitchFamily="34" charset="0"/>
                <a:cs typeface="Segoe UI" pitchFamily="34" charset="0"/>
              </a:rPr>
              <a:t>It’s </a:t>
            </a:r>
            <a:r>
              <a:rPr lang="en-US" sz="1400" kern="0" dirty="0">
                <a:solidFill>
                  <a:srgbClr val="FFFFFF"/>
                </a:solidFill>
                <a:ea typeface="Segoe UI" pitchFamily="34" charset="0"/>
                <a:cs typeface="Segoe UI" pitchFamily="34" charset="0"/>
              </a:rPr>
              <a:t>truly a global marketplace, especially in the IT world. If you don’t have a certification that validates you have the needed skills, you’re at a significant disadvantage.”</a:t>
            </a:r>
          </a:p>
          <a:p>
            <a:pPr algn="r" defTabSz="685647" eaLnBrk="0" fontAlgn="base" hangingPunct="0">
              <a:spcAft>
                <a:spcPct val="0"/>
              </a:spcAft>
              <a:defRPr/>
            </a:pPr>
            <a:r>
              <a:rPr lang="en-US" sz="800" kern="0" dirty="0">
                <a:solidFill>
                  <a:srgbClr val="FFFFFF"/>
                </a:solidFill>
                <a:ea typeface="Segoe UI" pitchFamily="34" charset="0"/>
                <a:cs typeface="Segoe UI" pitchFamily="34" charset="0"/>
              </a:rPr>
              <a:t>Bill Doherty, @ONE Project, </a:t>
            </a:r>
          </a:p>
          <a:p>
            <a:pPr algn="r" defTabSz="685647" eaLnBrk="0" fontAlgn="base" hangingPunct="0">
              <a:spcAft>
                <a:spcPct val="0"/>
              </a:spcAft>
              <a:defRPr/>
            </a:pPr>
            <a:r>
              <a:rPr lang="en-US" sz="800" kern="0" dirty="0">
                <a:solidFill>
                  <a:srgbClr val="FFFFFF"/>
                </a:solidFill>
                <a:ea typeface="Segoe UI" pitchFamily="34" charset="0"/>
                <a:cs typeface="Segoe UI" pitchFamily="34" charset="0"/>
              </a:rPr>
              <a:t> College System of California</a:t>
            </a:r>
          </a:p>
        </p:txBody>
      </p:sp>
    </p:spTree>
    <p:extLst>
      <p:ext uri="{BB962C8B-B14F-4D97-AF65-F5344CB8AC3E}">
        <p14:creationId xmlns:p14="http://schemas.microsoft.com/office/powerpoint/2010/main" val="24569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a:latin typeface="+mj-lt"/>
              </a:rPr>
              <a:t>Microsoft Skills </a:t>
            </a:r>
            <a:r>
              <a:rPr lang="en-US" sz="2200" dirty="0" smtClean="0">
                <a:latin typeface="+mj-lt"/>
              </a:rPr>
              <a:t>Make </a:t>
            </a:r>
            <a:r>
              <a:rPr lang="en-US" sz="2200" dirty="0">
                <a:latin typeface="+mj-lt"/>
              </a:rPr>
              <a:t>a Difference</a:t>
            </a:r>
          </a:p>
        </p:txBody>
      </p:sp>
      <p:sp>
        <p:nvSpPr>
          <p:cNvPr id="3" name="Content Placeholder 2"/>
          <p:cNvSpPr>
            <a:spLocks noGrp="1"/>
          </p:cNvSpPr>
          <p:nvPr>
            <p:ph idx="1"/>
          </p:nvPr>
        </p:nvSpPr>
        <p:spPr>
          <a:xfrm>
            <a:off x="452761" y="1468839"/>
            <a:ext cx="8229600" cy="3865161"/>
          </a:xfrm>
        </p:spPr>
        <p:txBody>
          <a:bodyPr>
            <a:normAutofit/>
          </a:bodyPr>
          <a:lstStyle/>
          <a:p>
            <a:r>
              <a:rPr lang="en-US" dirty="0"/>
              <a:t>It is not merely enough to understand which occupations will be high growth and high salary; today's educators must impart the skills that will be required for those jobs, too. To determine those skills, </a:t>
            </a:r>
            <a:r>
              <a:rPr lang="en-US" b="1" dirty="0"/>
              <a:t>IDC examined 14.6 million job postings between April and September 2013 from 25,000 job boards</a:t>
            </a:r>
            <a:r>
              <a:rPr lang="en-US" dirty="0"/>
              <a:t> and staffing companies' corporate </a:t>
            </a:r>
            <a:r>
              <a:rPr lang="en-US" dirty="0" smtClean="0"/>
              <a:t>web sites.</a:t>
            </a:r>
          </a:p>
          <a:p>
            <a:r>
              <a:rPr lang="en-US" dirty="0"/>
              <a:t>The </a:t>
            </a:r>
            <a:r>
              <a:rPr lang="en-US" b="1" dirty="0" smtClean="0"/>
              <a:t>only </a:t>
            </a:r>
            <a:r>
              <a:rPr lang="en-US" b="1" dirty="0"/>
              <a:t>software package called out within the top 20 skills across </a:t>
            </a:r>
            <a:r>
              <a:rPr lang="en-US" b="1" dirty="0" smtClean="0"/>
              <a:t>high growth/high salary occupations was </a:t>
            </a:r>
            <a:r>
              <a:rPr lang="en-US" b="1" dirty="0"/>
              <a:t>Microsoft </a:t>
            </a:r>
            <a:r>
              <a:rPr lang="en-US" b="1" dirty="0" smtClean="0"/>
              <a:t>Office, ranking #2 in top skills.</a:t>
            </a:r>
            <a:endParaRPr lang="en-US" dirty="0"/>
          </a:p>
        </p:txBody>
      </p:sp>
      <p:sp>
        <p:nvSpPr>
          <p:cNvPr id="4" name="TextBox 3"/>
          <p:cNvSpPr txBox="1"/>
          <p:nvPr/>
        </p:nvSpPr>
        <p:spPr>
          <a:xfrm>
            <a:off x="1138561" y="5867400"/>
            <a:ext cx="6858000" cy="276999"/>
          </a:xfrm>
          <a:prstGeom prst="rect">
            <a:avLst/>
          </a:prstGeom>
          <a:noFill/>
        </p:spPr>
        <p:txBody>
          <a:bodyPr wrap="square" rtlCol="0">
            <a:spAutoFit/>
          </a:bodyPr>
          <a:lstStyle/>
          <a:p>
            <a:r>
              <a:rPr lang="en-US" sz="1200" dirty="0"/>
              <a:t>Source: IDC, based on WANTED Analytics and U.S. Bureau of Labor Statistics data, October 2013 </a:t>
            </a:r>
          </a:p>
        </p:txBody>
      </p:sp>
    </p:spTree>
    <p:extLst>
      <p:ext uri="{BB962C8B-B14F-4D97-AF65-F5344CB8AC3E}">
        <p14:creationId xmlns:p14="http://schemas.microsoft.com/office/powerpoint/2010/main" val="373193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smtClean="0">
                <a:solidFill>
                  <a:schemeClr val="bg1">
                    <a:lumMod val="50000"/>
                  </a:schemeClr>
                </a:solidFill>
                <a:latin typeface="+mj-lt"/>
              </a:rPr>
              <a:t>Microsoft Skills Make a Difference</a:t>
            </a:r>
            <a:endParaRPr lang="en-US" sz="2200" dirty="0">
              <a:solidFill>
                <a:schemeClr val="bg1">
                  <a:lumMod val="50000"/>
                </a:schemeClr>
              </a:solidFill>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488" y="1447800"/>
            <a:ext cx="82010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00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a:solidFill>
                  <a:schemeClr val="bg1">
                    <a:lumMod val="50000"/>
                  </a:schemeClr>
                </a:solidFill>
                <a:latin typeface="+mj-lt"/>
              </a:rPr>
              <a:t>The Key to a Good Paying Job</a:t>
            </a:r>
          </a:p>
        </p:txBody>
      </p:sp>
      <p:sp>
        <p:nvSpPr>
          <p:cNvPr id="3" name="Content Placeholder 2"/>
          <p:cNvSpPr>
            <a:spLocks noGrp="1"/>
          </p:cNvSpPr>
          <p:nvPr>
            <p:ph idx="1"/>
          </p:nvPr>
        </p:nvSpPr>
        <p:spPr>
          <a:xfrm>
            <a:off x="343949" y="990600"/>
            <a:ext cx="8229600" cy="4525963"/>
          </a:xfrm>
        </p:spPr>
        <p:txBody>
          <a:bodyPr/>
          <a:lstStyle/>
          <a:p>
            <a:r>
              <a:rPr lang="en-US" sz="1400" dirty="0" smtClean="0"/>
              <a:t>“Want </a:t>
            </a:r>
            <a:r>
              <a:rPr lang="en-US" sz="1400" dirty="0"/>
              <a:t>a job that promises a living wage and a good shot at a middle-class life? Learn </a:t>
            </a:r>
            <a:r>
              <a:rPr lang="en-US" sz="1400" dirty="0" smtClean="0"/>
              <a:t>Microsoft </a:t>
            </a:r>
            <a:r>
              <a:rPr lang="en-US" sz="1400" dirty="0"/>
              <a:t>Excel and other basic digital skills</a:t>
            </a:r>
            <a:r>
              <a:rPr lang="en-US" sz="1400" dirty="0" smtClean="0"/>
              <a:t>.”*</a:t>
            </a:r>
          </a:p>
          <a:p>
            <a:endParaRPr lang="en-US" sz="1200" dirty="0"/>
          </a:p>
          <a:p>
            <a:pPr marL="171450" indent="-171450">
              <a:buFont typeface="Arial" panose="020B0604020202020204" pitchFamily="34" charset="0"/>
              <a:buChar char="•"/>
            </a:pPr>
            <a:r>
              <a:rPr lang="en-US" sz="1400" dirty="0" smtClean="0"/>
              <a:t>Some </a:t>
            </a:r>
            <a:r>
              <a:rPr lang="en-US" sz="1400" dirty="0"/>
              <a:t>78% of these jobs, or about 6.3 million open positions, call for some fluency with </a:t>
            </a:r>
            <a:r>
              <a:rPr lang="en-US" sz="1400" dirty="0" smtClean="0"/>
              <a:t>technology.* </a:t>
            </a:r>
          </a:p>
          <a:p>
            <a:pPr marL="171450" indent="-171450">
              <a:buFont typeface="Arial" panose="020B0604020202020204" pitchFamily="34" charset="0"/>
              <a:buChar char="•"/>
            </a:pPr>
            <a:r>
              <a:rPr lang="en-US" sz="1400" dirty="0" smtClean="0"/>
              <a:t>The </a:t>
            </a:r>
            <a:r>
              <a:rPr lang="en-US" sz="1400" dirty="0"/>
              <a:t>most promising in terms of pay and job creation, including occupations in healthcare, technology, and operations.</a:t>
            </a:r>
          </a:p>
          <a:p>
            <a:pPr marL="171450" indent="-171450">
              <a:buFont typeface="Arial" panose="020B0604020202020204" pitchFamily="34" charset="0"/>
              <a:buChar char="•"/>
            </a:pPr>
            <a:r>
              <a:rPr lang="en-US" sz="1400" dirty="0"/>
              <a:t>The most commonly required </a:t>
            </a:r>
            <a:r>
              <a:rPr lang="en-US" sz="1400" dirty="0" smtClean="0"/>
              <a:t>skills are spreadsheet </a:t>
            </a:r>
            <a:r>
              <a:rPr lang="en-US" sz="1400" dirty="0"/>
              <a:t>and word-processing software such as </a:t>
            </a:r>
            <a:r>
              <a:rPr lang="en-US" sz="1400" dirty="0" smtClean="0"/>
              <a:t>Microsoft Word and Excel.</a:t>
            </a:r>
          </a:p>
          <a:p>
            <a:pPr marL="171450" indent="-171450">
              <a:buFont typeface="Arial" panose="020B0604020202020204" pitchFamily="34" charset="0"/>
              <a:buChar char="•"/>
            </a:pPr>
            <a:r>
              <a:rPr lang="en-US" sz="1400" dirty="0" smtClean="0"/>
              <a:t>Excel expertise </a:t>
            </a:r>
            <a:r>
              <a:rPr lang="en-US" sz="1400" dirty="0"/>
              <a:t>has become critical for office and administrative positions, retail supervisors, and store managers, </a:t>
            </a:r>
            <a:r>
              <a:rPr lang="en-US" sz="1400" dirty="0" smtClean="0"/>
              <a:t>among other jobs.**</a:t>
            </a:r>
            <a:endParaRPr lang="en-US" sz="1400" dirty="0"/>
          </a:p>
          <a:p>
            <a:pPr marL="171450" indent="-171450">
              <a:buFont typeface="Arial" panose="020B0604020202020204" pitchFamily="34" charset="0"/>
              <a:buChar char="•"/>
            </a:pPr>
            <a:r>
              <a:rPr lang="en-US" sz="1400" dirty="0"/>
              <a:t>Sixty-seven percent of middle-skill jobs demand proficiency with these tools.</a:t>
            </a:r>
          </a:p>
          <a:p>
            <a:pPr marL="171450" indent="-171450">
              <a:buFont typeface="Arial" panose="020B0604020202020204" pitchFamily="34" charset="0"/>
              <a:buChar char="•"/>
            </a:pPr>
            <a:r>
              <a:rPr lang="en-US" sz="1400" dirty="0"/>
              <a:t>“Effectively, entire segments of the U.S. economy are off-limits to people who don’t have basic digital skills,” the report notes.</a:t>
            </a:r>
          </a:p>
          <a:p>
            <a:pPr marL="171450" indent="-171450">
              <a:buFont typeface="Arial" panose="020B0604020202020204" pitchFamily="34" charset="0"/>
              <a:buChar char="•"/>
            </a:pPr>
            <a:r>
              <a:rPr lang="en-US" sz="1400" dirty="0"/>
              <a:t>Positions that require basic digital skills tend to pay 13% more than jobs that require no digital </a:t>
            </a:r>
            <a:r>
              <a:rPr lang="en-US" sz="1400" dirty="0" smtClean="0"/>
              <a:t>skills: </a:t>
            </a:r>
            <a:r>
              <a:rPr lang="en-US" sz="1400" dirty="0"/>
              <a:t>median pay of $22.66 per hour versus $20.14 per hour.</a:t>
            </a:r>
          </a:p>
          <a:p>
            <a:endParaRPr lang="en-US" dirty="0"/>
          </a:p>
        </p:txBody>
      </p:sp>
      <p:sp>
        <p:nvSpPr>
          <p:cNvPr id="4" name="TextBox 3"/>
          <p:cNvSpPr txBox="1"/>
          <p:nvPr/>
        </p:nvSpPr>
        <p:spPr>
          <a:xfrm>
            <a:off x="343949" y="5932487"/>
            <a:ext cx="2743200" cy="430887"/>
          </a:xfrm>
          <a:prstGeom prst="rect">
            <a:avLst/>
          </a:prstGeom>
          <a:noFill/>
        </p:spPr>
        <p:txBody>
          <a:bodyPr wrap="square" rtlCol="0">
            <a:spAutoFit/>
          </a:bodyPr>
          <a:lstStyle/>
          <a:p>
            <a:r>
              <a:rPr lang="en-US" sz="1050" dirty="0" smtClean="0"/>
              <a:t>*Burning Glass</a:t>
            </a:r>
          </a:p>
          <a:p>
            <a:r>
              <a:rPr lang="en-US" sz="1050" dirty="0" smtClean="0"/>
              <a:t>**Plant Money</a:t>
            </a:r>
            <a:endParaRPr lang="en-US" sz="1050" dirty="0"/>
          </a:p>
        </p:txBody>
      </p:sp>
    </p:spTree>
    <p:extLst>
      <p:ext uri="{BB962C8B-B14F-4D97-AF65-F5344CB8AC3E}">
        <p14:creationId xmlns:p14="http://schemas.microsoft.com/office/powerpoint/2010/main" val="109080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extBox 1024"/>
          <p:cNvSpPr txBox="1"/>
          <p:nvPr/>
        </p:nvSpPr>
        <p:spPr>
          <a:xfrm>
            <a:off x="304800" y="5410200"/>
            <a:ext cx="6600824" cy="246211"/>
          </a:xfrm>
          <a:prstGeom prst="rect">
            <a:avLst/>
          </a:prstGeom>
          <a:noFill/>
        </p:spPr>
        <p:txBody>
          <a:bodyPr wrap="square" lIns="91430" tIns="45715" rIns="91430" bIns="45715" rtlCol="0">
            <a:spAutoFit/>
          </a:bodyPr>
          <a:lstStyle/>
          <a:p>
            <a:r>
              <a:rPr lang="en-US" sz="1000" dirty="0">
                <a:latin typeface="Segoe UI"/>
                <a:cs typeface="Segoe UI"/>
              </a:rPr>
              <a:t>*Master Cert requires Word Expert, Excel Expert, PowerPoint, and either </a:t>
            </a:r>
            <a:r>
              <a:rPr lang="en-US" sz="1000" dirty="0" smtClean="0">
                <a:latin typeface="Segoe UI"/>
                <a:cs typeface="Segoe UI"/>
              </a:rPr>
              <a:t>Outlook, Access, SharePoint, or One Note </a:t>
            </a:r>
            <a:endParaRPr lang="en-US" sz="1000" dirty="0">
              <a:latin typeface="Segoe UI"/>
              <a:cs typeface="Segoe UI"/>
            </a:endParaRPr>
          </a:p>
        </p:txBody>
      </p:sp>
      <p:sp>
        <p:nvSpPr>
          <p:cNvPr id="3" name="Title 2"/>
          <p:cNvSpPr>
            <a:spLocks noGrp="1"/>
          </p:cNvSpPr>
          <p:nvPr>
            <p:ph type="title" idx="4294967295"/>
          </p:nvPr>
        </p:nvSpPr>
        <p:spPr>
          <a:xfrm>
            <a:off x="401638" y="228600"/>
            <a:ext cx="8742362" cy="396875"/>
          </a:xfrm>
          <a:prstGeom prst="rect">
            <a:avLst/>
          </a:prstGeom>
        </p:spPr>
        <p:txBody>
          <a:bodyPr/>
          <a:lstStyle/>
          <a:p>
            <a:r>
              <a:rPr lang="en-US" sz="2200" dirty="0">
                <a:latin typeface="+mj-lt"/>
              </a:rPr>
              <a:t>MOS Mapping to Key Job Roles by Application </a:t>
            </a:r>
          </a:p>
        </p:txBody>
      </p:sp>
      <p:graphicFrame>
        <p:nvGraphicFramePr>
          <p:cNvPr id="8" name="Table 7"/>
          <p:cNvGraphicFramePr>
            <a:graphicFrameLocks noGrp="1"/>
          </p:cNvGraphicFramePr>
          <p:nvPr>
            <p:extLst>
              <p:ext uri="{D42A27DB-BD31-4B8C-83A1-F6EECF244321}">
                <p14:modId xmlns:p14="http://schemas.microsoft.com/office/powerpoint/2010/main" val="894578308"/>
              </p:ext>
            </p:extLst>
          </p:nvPr>
        </p:nvGraphicFramePr>
        <p:xfrm>
          <a:off x="264374" y="1600200"/>
          <a:ext cx="8615252" cy="3803172"/>
        </p:xfrm>
        <a:graphic>
          <a:graphicData uri="http://schemas.openxmlformats.org/drawingml/2006/table">
            <a:tbl>
              <a:tblPr firstCol="1" bandRow="1">
                <a:tableStyleId>{F5AB1C69-6EDB-4FF4-983F-18BD219EF322}</a:tableStyleId>
              </a:tblPr>
              <a:tblGrid>
                <a:gridCol w="1066800"/>
                <a:gridCol w="990600"/>
                <a:gridCol w="685800"/>
                <a:gridCol w="762000"/>
                <a:gridCol w="838662"/>
                <a:gridCol w="854278"/>
                <a:gridCol w="854278"/>
                <a:gridCol w="854278"/>
                <a:gridCol w="854278"/>
                <a:gridCol w="854278"/>
              </a:tblGrid>
              <a:tr h="428654">
                <a:tc>
                  <a:txBody>
                    <a:bodyPr/>
                    <a:lstStyle/>
                    <a:p>
                      <a:pPr algn="l" fontAlgn="ctr"/>
                      <a:r>
                        <a:rPr lang="en-US" sz="1200" u="none" strike="noStrike" dirty="0">
                          <a:effectLst/>
                        </a:rPr>
                        <a:t>Specialist</a:t>
                      </a:r>
                      <a:endParaRPr lang="en-US" sz="1200" b="0" i="0" u="none" strike="noStrike" dirty="0">
                        <a:solidFill>
                          <a:srgbClr val="FFFFFF"/>
                        </a:solidFill>
                        <a:effectLst/>
                        <a:latin typeface="Segoe UI"/>
                        <a:cs typeface="Segoe UI"/>
                      </a:endParaRPr>
                    </a:p>
                  </a:txBody>
                  <a:tcPr marL="67232" marR="6188" marT="8252" marB="0" anchor="ctr"/>
                </a:tc>
                <a:tc>
                  <a:txBody>
                    <a:bodyPr/>
                    <a:lstStyle/>
                    <a:p>
                      <a:pPr algn="ctr" fontAlgn="t"/>
                      <a:r>
                        <a:rPr lang="en-US" sz="1200" u="none" strike="noStrike" dirty="0" smtClean="0">
                          <a:effectLst/>
                        </a:rPr>
                        <a:t>Administration</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Sales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Marketing</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Public Relations/ Affairs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Accounting</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Finance</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Operations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Legal</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Training</a:t>
                      </a:r>
                      <a:endParaRPr lang="en-US" sz="12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Word</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Excel</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a:t>
                      </a:r>
                      <a:r>
                        <a:rPr lang="en-US" sz="1200" u="none" strike="noStrike" dirty="0" smtClean="0">
                          <a:effectLst/>
                        </a:rPr>
                        <a:t>PowerPoint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Outlook</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Access</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SharePoint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Expert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Word</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Excel</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smtClean="0">
                          <a:effectLst/>
                        </a:rPr>
                        <a:t>Master*</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r>
            </a:tbl>
          </a:graphicData>
        </a:graphic>
      </p:graphicFrame>
    </p:spTree>
    <p:extLst>
      <p:ext uri="{BB962C8B-B14F-4D97-AF65-F5344CB8AC3E}">
        <p14:creationId xmlns:p14="http://schemas.microsoft.com/office/powerpoint/2010/main" val="78255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1638" y="228600"/>
            <a:ext cx="8742362" cy="396875"/>
          </a:xfrm>
          <a:prstGeom prst="rect">
            <a:avLst/>
          </a:prstGeom>
        </p:spPr>
        <p:txBody>
          <a:bodyPr/>
          <a:lstStyle/>
          <a:p>
            <a:r>
              <a:rPr lang="en-US" sz="2200" dirty="0" smtClean="0">
                <a:latin typeface="+mj-lt"/>
              </a:rPr>
              <a:t>Job Board Requirement</a:t>
            </a:r>
            <a:endParaRPr lang="en-US" sz="2200" dirty="0">
              <a:latin typeface="+mj-lt"/>
            </a:endParaRPr>
          </a:p>
        </p:txBody>
      </p:sp>
      <p:sp>
        <p:nvSpPr>
          <p:cNvPr id="5" name="Title 3"/>
          <p:cNvSpPr txBox="1">
            <a:spLocks/>
          </p:cNvSpPr>
          <p:nvPr/>
        </p:nvSpPr>
        <p:spPr>
          <a:xfrm>
            <a:off x="228600" y="990600"/>
            <a:ext cx="4343400" cy="1248047"/>
          </a:xfrm>
          <a:prstGeom prst="rect">
            <a:avLst/>
          </a:prstGeom>
          <a:solidFill>
            <a:schemeClr val="bg1">
              <a:lumMod val="50000"/>
              <a:alpha val="80000"/>
            </a:schemeClr>
          </a:solidFill>
          <a:effectLst/>
        </p:spPr>
        <p:txBody>
          <a:bodyPr/>
          <a:lstStyle>
            <a:lvl1pPr algn="l" defTabSz="914400" rtl="0" eaLnBrk="1" latinLnBrk="0" hangingPunct="1">
              <a:spcBef>
                <a:spcPct val="0"/>
              </a:spcBef>
              <a:buNone/>
              <a:defRPr sz="3000" kern="1200">
                <a:solidFill>
                  <a:schemeClr val="tx1"/>
                </a:solidFill>
                <a:latin typeface="Segoe Light"/>
                <a:ea typeface="Kozuka Gothic Pr6N L" pitchFamily="34" charset="-128"/>
                <a:cs typeface="Segoe Light"/>
              </a:defRPr>
            </a:lvl1pPr>
          </a:lstStyle>
          <a:p>
            <a:r>
              <a:rPr lang="en-US" sz="3200" dirty="0" smtClean="0">
                <a:solidFill>
                  <a:schemeClr val="bg1"/>
                </a:solidFill>
                <a:latin typeface="+mj-lt"/>
              </a:rPr>
              <a:t>Now Hiring:</a:t>
            </a:r>
            <a:br>
              <a:rPr lang="en-US" sz="3200" dirty="0" smtClean="0">
                <a:solidFill>
                  <a:schemeClr val="bg1"/>
                </a:solidFill>
                <a:latin typeface="+mj-lt"/>
              </a:rPr>
            </a:br>
            <a:r>
              <a:rPr lang="en-US" sz="3200" dirty="0" smtClean="0">
                <a:solidFill>
                  <a:schemeClr val="bg1"/>
                </a:solidFill>
                <a:latin typeface="+mj-lt"/>
              </a:rPr>
              <a:t>Experienced Accountant</a:t>
            </a:r>
            <a:r>
              <a:rPr lang="en-US" dirty="0" smtClean="0"/>
              <a:t/>
            </a:r>
            <a:br>
              <a:rPr lang="en-US" dirty="0" smtClean="0"/>
            </a:br>
            <a:endParaRPr lang="en-US" dirty="0"/>
          </a:p>
        </p:txBody>
      </p:sp>
      <p:sp>
        <p:nvSpPr>
          <p:cNvPr id="6" name="Rectangle 5"/>
          <p:cNvSpPr/>
          <p:nvPr/>
        </p:nvSpPr>
        <p:spPr>
          <a:xfrm>
            <a:off x="216311" y="2226357"/>
            <a:ext cx="5346290" cy="3542271"/>
          </a:xfrm>
          <a:prstGeom prst="rect">
            <a:avLst/>
          </a:prstGeom>
          <a:solidFill>
            <a:srgbClr val="68217A">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50602" tIns="75301" rIns="91430" bIns="37650" rtlCol="0" anchor="t" anchorCtr="0"/>
          <a:lstStyle/>
          <a:p>
            <a:pPr>
              <a:spcBef>
                <a:spcPts val="494"/>
              </a:spcBef>
              <a:spcAft>
                <a:spcPts val="494"/>
              </a:spcAft>
            </a:pPr>
            <a:r>
              <a:rPr lang="en-US" sz="2300" dirty="0">
                <a:solidFill>
                  <a:schemeClr val="bg1"/>
                </a:solidFill>
              </a:rPr>
              <a:t>Technical Skills and Prior Experience</a:t>
            </a:r>
            <a:endParaRPr lang="en-US" sz="2300" u="sng" dirty="0">
              <a:solidFill>
                <a:schemeClr val="bg1"/>
              </a:solidFill>
            </a:endParaRPr>
          </a:p>
          <a:p>
            <a:pPr>
              <a:spcBef>
                <a:spcPts val="494"/>
              </a:spcBef>
              <a:spcAft>
                <a:spcPts val="494"/>
              </a:spcAft>
            </a:pPr>
            <a:r>
              <a:rPr lang="en-US" sz="1600" dirty="0">
                <a:solidFill>
                  <a:schemeClr val="bg1"/>
                </a:solidFill>
              </a:rPr>
              <a:t>Five to seven years prior supervisory experience in the financial reporting/general ledger area</a:t>
            </a:r>
          </a:p>
          <a:p>
            <a:pPr>
              <a:spcBef>
                <a:spcPts val="494"/>
              </a:spcBef>
              <a:spcAft>
                <a:spcPts val="494"/>
              </a:spcAft>
            </a:pPr>
            <a:r>
              <a:rPr lang="en-US" sz="1600" dirty="0">
                <a:solidFill>
                  <a:schemeClr val="bg1"/>
                </a:solidFill>
              </a:rPr>
              <a:t>Experience working in a law firm or professional services firm is preferred</a:t>
            </a:r>
          </a:p>
          <a:p>
            <a:pPr>
              <a:spcBef>
                <a:spcPts val="494"/>
              </a:spcBef>
              <a:spcAft>
                <a:spcPts val="494"/>
              </a:spcAft>
            </a:pPr>
            <a:r>
              <a:rPr lang="en-US" sz="1600" dirty="0">
                <a:solidFill>
                  <a:schemeClr val="bg1"/>
                </a:solidFill>
              </a:rPr>
              <a:t>Experience with  Intuit Accounting system or </a:t>
            </a:r>
            <a:r>
              <a:rPr lang="en-US" sz="1600" dirty="0" smtClean="0">
                <a:solidFill>
                  <a:schemeClr val="bg1"/>
                </a:solidFill>
              </a:rPr>
              <a:t>other </a:t>
            </a:r>
            <a:r>
              <a:rPr lang="en-US" sz="1600" dirty="0">
                <a:solidFill>
                  <a:schemeClr val="bg1"/>
                </a:solidFill>
              </a:rPr>
              <a:t>automated accounting system a plus</a:t>
            </a:r>
          </a:p>
          <a:p>
            <a:pPr>
              <a:spcBef>
                <a:spcPts val="494"/>
              </a:spcBef>
              <a:spcAft>
                <a:spcPts val="494"/>
              </a:spcAft>
            </a:pPr>
            <a:r>
              <a:rPr lang="en-US" sz="1600" dirty="0">
                <a:solidFill>
                  <a:schemeClr val="bg1"/>
                </a:solidFill>
              </a:rPr>
              <a:t>*Must be PC proficient and able to thrive in a fast-paced setting </a:t>
            </a:r>
          </a:p>
          <a:p>
            <a:pPr>
              <a:spcBef>
                <a:spcPts val="494"/>
              </a:spcBef>
              <a:spcAft>
                <a:spcPts val="494"/>
              </a:spcAft>
            </a:pPr>
            <a:r>
              <a:rPr lang="en-US" sz="1600" dirty="0">
                <a:solidFill>
                  <a:schemeClr val="bg1"/>
                </a:solidFill>
              </a:rPr>
              <a:t>*Must have strong experience with Microsoft Excel, Access &amp; Word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67497" r="3098"/>
          <a:stretch/>
        </p:blipFill>
        <p:spPr bwMode="auto">
          <a:xfrm>
            <a:off x="5820698" y="0"/>
            <a:ext cx="3352799" cy="640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5867400"/>
            <a:ext cx="5820698" cy="400099"/>
          </a:xfrm>
          <a:prstGeom prst="rect">
            <a:avLst/>
          </a:prstGeom>
          <a:noFill/>
        </p:spPr>
        <p:txBody>
          <a:bodyPr wrap="square" lIns="91430" tIns="45715" rIns="91430" bIns="45715" rtlCol="0">
            <a:spAutoFit/>
          </a:bodyPr>
          <a:lstStyle/>
          <a:p>
            <a:pPr algn="ctr"/>
            <a:r>
              <a:rPr lang="en-US" sz="2000" dirty="0">
                <a:latin typeface="+mj-lt"/>
              </a:rPr>
              <a:t>*</a:t>
            </a:r>
            <a:r>
              <a:rPr lang="en-US" dirty="0">
                <a:latin typeface="+mj-lt"/>
              </a:rPr>
              <a:t>Certification validates </a:t>
            </a:r>
            <a:r>
              <a:rPr lang="en-US" dirty="0" smtClean="0">
                <a:latin typeface="+mj-lt"/>
              </a:rPr>
              <a:t>these requirements</a:t>
            </a:r>
            <a:endParaRPr lang="en-US" dirty="0">
              <a:latin typeface="+mj-lt"/>
            </a:endParaRPr>
          </a:p>
        </p:txBody>
      </p:sp>
    </p:spTree>
    <p:extLst>
      <p:ext uri="{BB962C8B-B14F-4D97-AF65-F5344CB8AC3E}">
        <p14:creationId xmlns:p14="http://schemas.microsoft.com/office/powerpoint/2010/main" val="92136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14 Certiport Corporate Presentation Template - Wide">
  <a:themeElements>
    <a:clrScheme name="Certiport 2012">
      <a:dk1>
        <a:srgbClr val="000000"/>
      </a:dk1>
      <a:lt1>
        <a:srgbClr val="FFFFFF"/>
      </a:lt1>
      <a:dk2>
        <a:srgbClr val="404040"/>
      </a:dk2>
      <a:lt2>
        <a:srgbClr val="EAEFF2"/>
      </a:lt2>
      <a:accent1>
        <a:srgbClr val="006595"/>
      </a:accent1>
      <a:accent2>
        <a:srgbClr val="E1CF01"/>
      </a:accent2>
      <a:accent3>
        <a:srgbClr val="00853F"/>
      </a:accent3>
      <a:accent4>
        <a:srgbClr val="F37321"/>
      </a:accent4>
      <a:accent5>
        <a:srgbClr val="00B6DE"/>
      </a:accent5>
      <a:accent6>
        <a:srgbClr val="EEB111"/>
      </a:accent6>
      <a:hlink>
        <a:srgbClr val="0130D3"/>
      </a:hlink>
      <a:folHlink>
        <a:srgbClr val="49A942"/>
      </a:folHlink>
    </a:clrScheme>
    <a:fontScheme name="Certiport Corporate PowerPoint 201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1BBC3076E3C740B64EDD210B64E093" ma:contentTypeVersion="0" ma:contentTypeDescription="Create a new document." ma:contentTypeScope="" ma:versionID="ecf826cb87fd0cea050bc57f674538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936A0-80F6-461B-8A88-F05525EB1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750600D-F3CE-4D90-B38E-46C7AC59BA31}">
  <ds:schemaRefs>
    <ds:schemaRef ds:uri="http://schemas.microsoft.com/office/2006/metadata/properties"/>
    <ds:schemaRef ds:uri="http://purl.org/dc/term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FF71D6A-6E7B-4586-B3F7-3039D4C288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2014-Certiport-Corporate-Presentation-Template-Standard</Template>
  <TotalTime>3508</TotalTime>
  <Words>2150</Words>
  <Application>Microsoft Office PowerPoint</Application>
  <PresentationFormat>On-screen Show (4:3)</PresentationFormat>
  <Paragraphs>278</Paragraphs>
  <Slides>19</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Kozuka Gothic Pr6N EL</vt:lpstr>
      <vt:lpstr>Kozuka Gothic Pr6N L</vt:lpstr>
      <vt:lpstr>Arial</vt:lpstr>
      <vt:lpstr>Calibri</vt:lpstr>
      <vt:lpstr>Segoe</vt:lpstr>
      <vt:lpstr>Segoe Light</vt:lpstr>
      <vt:lpstr>Segoe UI</vt:lpstr>
      <vt:lpstr>Segoe UI Light</vt:lpstr>
      <vt:lpstr>Wingdings</vt:lpstr>
      <vt:lpstr>2014 Certiport Corporate Presentation Template - Wide</vt:lpstr>
      <vt:lpstr>PowerPoint Presentation</vt:lpstr>
      <vt:lpstr>PowerPoint Presentation</vt:lpstr>
      <vt:lpstr>What is Microsoft Office Specialist Certification</vt:lpstr>
      <vt:lpstr>Certification = Employability for Students </vt:lpstr>
      <vt:lpstr>Microsoft Skills Make a Difference</vt:lpstr>
      <vt:lpstr>Microsoft Skills Make a Difference</vt:lpstr>
      <vt:lpstr>The Key to a Good Paying Job</vt:lpstr>
      <vt:lpstr>MOS Mapping to Key Job Roles by Application </vt:lpstr>
      <vt:lpstr>Job Board Requirement</vt:lpstr>
      <vt:lpstr>Jobs Beyond Office Administration</vt:lpstr>
      <vt:lpstr>Where are the Office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Become Certified</vt:lpstr>
    </vt:vector>
  </TitlesOfParts>
  <Company>Certiport,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Koehlinger-Troy</dc:creator>
  <cp:lastModifiedBy>Mary Oberthaler</cp:lastModifiedBy>
  <cp:revision>103</cp:revision>
  <dcterms:created xsi:type="dcterms:W3CDTF">2013-01-09T12:52:15Z</dcterms:created>
  <dcterms:modified xsi:type="dcterms:W3CDTF">2015-12-08T18:53:36Z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0x010100981BBC3076E3C740B64EDD210B64E093</vt:lpwstr>
  </property>
</Properties>
</file>